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75" r:id="rId7"/>
    <p:sldId id="265" r:id="rId8"/>
    <p:sldId id="267" r:id="rId9"/>
    <p:sldId id="268" r:id="rId10"/>
    <p:sldId id="269" r:id="rId11"/>
    <p:sldId id="262" r:id="rId12"/>
    <p:sldId id="263" r:id="rId13"/>
    <p:sldId id="270" r:id="rId14"/>
    <p:sldId id="271" r:id="rId15"/>
    <p:sldId id="272" r:id="rId16"/>
    <p:sldId id="264" r:id="rId17"/>
    <p:sldId id="273" r:id="rId18"/>
    <p:sldId id="277" r:id="rId19"/>
    <p:sldId id="278" r:id="rId20"/>
    <p:sldId id="274"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A9F1D3-3576-8243-9CD0-6A00DA9AB82D}" v="8" dt="2022-04-24T03:04:44.901"/>
    <p1510:client id="{6038B8AB-6101-4551-A238-EE9531EB5A08}" v="5" dt="2022-04-23T20:43:30.322"/>
    <p1510:client id="{D45B1BD6-88AD-5A41-99D9-6A3E7826DAE1}" v="60" dt="2022-04-23T17:17:34.5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42"/>
    <p:restoredTop sz="94625"/>
  </p:normalViewPr>
  <p:slideViewPr>
    <p:cSldViewPr snapToGrid="0" snapToObjects="1">
      <p:cViewPr varScale="1">
        <p:scale>
          <a:sx n="60" d="100"/>
          <a:sy n="60" d="100"/>
        </p:scale>
        <p:origin x="73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u !" userId="a9cd508d7508bfe2" providerId="LiveId" clId="{8FD87A2A-E6DB-4392-9B57-19C73F6F8857}"/>
    <pc:docChg chg="undo custSel modSld">
      <pc:chgData name="Annu !" userId="a9cd508d7508bfe2" providerId="LiveId" clId="{8FD87A2A-E6DB-4392-9B57-19C73F6F8857}" dt="2022-04-24T04:39:56.606" v="121" actId="20577"/>
      <pc:docMkLst>
        <pc:docMk/>
      </pc:docMkLst>
      <pc:sldChg chg="modSp mod">
        <pc:chgData name="Annu !" userId="a9cd508d7508bfe2" providerId="LiveId" clId="{8FD87A2A-E6DB-4392-9B57-19C73F6F8857}" dt="2022-04-24T04:37:57.667" v="15" actId="20577"/>
        <pc:sldMkLst>
          <pc:docMk/>
          <pc:sldMk cId="949398511" sldId="259"/>
        </pc:sldMkLst>
        <pc:spChg chg="mod">
          <ac:chgData name="Annu !" userId="a9cd508d7508bfe2" providerId="LiveId" clId="{8FD87A2A-E6DB-4392-9B57-19C73F6F8857}" dt="2022-04-24T04:37:57.667" v="15" actId="20577"/>
          <ac:spMkLst>
            <pc:docMk/>
            <pc:sldMk cId="949398511" sldId="259"/>
            <ac:spMk id="3" creationId="{E0425FFB-C575-CA11-D534-948E9A8C8D3A}"/>
          </ac:spMkLst>
        </pc:spChg>
      </pc:sldChg>
      <pc:sldChg chg="modSp mod">
        <pc:chgData name="Annu !" userId="a9cd508d7508bfe2" providerId="LiveId" clId="{8FD87A2A-E6DB-4392-9B57-19C73F6F8857}" dt="2022-04-24T03:17:41.642" v="14" actId="255"/>
        <pc:sldMkLst>
          <pc:docMk/>
          <pc:sldMk cId="839368950" sldId="265"/>
        </pc:sldMkLst>
        <pc:spChg chg="mod">
          <ac:chgData name="Annu !" userId="a9cd508d7508bfe2" providerId="LiveId" clId="{8FD87A2A-E6DB-4392-9B57-19C73F6F8857}" dt="2022-04-24T03:17:41.642" v="14" actId="255"/>
          <ac:spMkLst>
            <pc:docMk/>
            <pc:sldMk cId="839368950" sldId="265"/>
            <ac:spMk id="3" creationId="{EBC01876-79D0-23AE-F6C3-D78FE2E531C6}"/>
          </ac:spMkLst>
        </pc:spChg>
      </pc:sldChg>
      <pc:sldChg chg="modSp mod">
        <pc:chgData name="Annu !" userId="a9cd508d7508bfe2" providerId="LiveId" clId="{8FD87A2A-E6DB-4392-9B57-19C73F6F8857}" dt="2022-04-24T03:17:28.002" v="12" actId="255"/>
        <pc:sldMkLst>
          <pc:docMk/>
          <pc:sldMk cId="115129812" sldId="270"/>
        </pc:sldMkLst>
        <pc:spChg chg="mod">
          <ac:chgData name="Annu !" userId="a9cd508d7508bfe2" providerId="LiveId" clId="{8FD87A2A-E6DB-4392-9B57-19C73F6F8857}" dt="2022-04-24T03:17:28.002" v="12" actId="255"/>
          <ac:spMkLst>
            <pc:docMk/>
            <pc:sldMk cId="115129812" sldId="270"/>
            <ac:spMk id="3" creationId="{8101AEF4-E9AD-E854-C3B9-0EC3FEB6EBC8}"/>
          </ac:spMkLst>
        </pc:spChg>
      </pc:sldChg>
      <pc:sldChg chg="modSp mod">
        <pc:chgData name="Annu !" userId="a9cd508d7508bfe2" providerId="LiveId" clId="{8FD87A2A-E6DB-4392-9B57-19C73F6F8857}" dt="2022-04-24T04:38:45.912" v="27" actId="20577"/>
        <pc:sldMkLst>
          <pc:docMk/>
          <pc:sldMk cId="173577869" sldId="274"/>
        </pc:sldMkLst>
        <pc:spChg chg="mod">
          <ac:chgData name="Annu !" userId="a9cd508d7508bfe2" providerId="LiveId" clId="{8FD87A2A-E6DB-4392-9B57-19C73F6F8857}" dt="2022-04-24T04:38:45.912" v="27" actId="20577"/>
          <ac:spMkLst>
            <pc:docMk/>
            <pc:sldMk cId="173577869" sldId="274"/>
            <ac:spMk id="3" creationId="{9F5980F9-7CE3-D2EE-8F19-93283B409608}"/>
          </ac:spMkLst>
        </pc:spChg>
      </pc:sldChg>
      <pc:sldChg chg="modSp mod">
        <pc:chgData name="Annu !" userId="a9cd508d7508bfe2" providerId="LiveId" clId="{8FD87A2A-E6DB-4392-9B57-19C73F6F8857}" dt="2022-04-24T04:39:56.606" v="121" actId="20577"/>
        <pc:sldMkLst>
          <pc:docMk/>
          <pc:sldMk cId="3880211357" sldId="276"/>
        </pc:sldMkLst>
        <pc:spChg chg="mod">
          <ac:chgData name="Annu !" userId="a9cd508d7508bfe2" providerId="LiveId" clId="{8FD87A2A-E6DB-4392-9B57-19C73F6F8857}" dt="2022-04-24T04:39:56.606" v="121" actId="20577"/>
          <ac:spMkLst>
            <pc:docMk/>
            <pc:sldMk cId="3880211357" sldId="276"/>
            <ac:spMk id="3" creationId="{694830C9-F987-AD86-D02C-E07557F8A73F}"/>
          </ac:spMkLst>
        </pc:spChg>
      </pc:sldChg>
    </pc:docChg>
  </pc:docChgLst>
  <pc:docChgLst>
    <pc:chgData name="Mandala, Devendhar" userId="2c215aba-50b8-499b-bf2b-e0a997f486ab" providerId="ADAL" clId="{4FA9F1D3-3576-8243-9CD0-6A00DA9AB82D}"/>
    <pc:docChg chg="custSel addSld modSld">
      <pc:chgData name="Mandala, Devendhar" userId="2c215aba-50b8-499b-bf2b-e0a997f486ab" providerId="ADAL" clId="{4FA9F1D3-3576-8243-9CD0-6A00DA9AB82D}" dt="2022-04-24T03:08:07.397" v="121" actId="123"/>
      <pc:docMkLst>
        <pc:docMk/>
      </pc:docMkLst>
      <pc:sldChg chg="modSp mod">
        <pc:chgData name="Mandala, Devendhar" userId="2c215aba-50b8-499b-bf2b-e0a997f486ab" providerId="ADAL" clId="{4FA9F1D3-3576-8243-9CD0-6A00DA9AB82D}" dt="2022-04-24T03:06:19.618" v="100" actId="123"/>
        <pc:sldMkLst>
          <pc:docMk/>
          <pc:sldMk cId="4272144157" sldId="257"/>
        </pc:sldMkLst>
        <pc:spChg chg="mod">
          <ac:chgData name="Mandala, Devendhar" userId="2c215aba-50b8-499b-bf2b-e0a997f486ab" providerId="ADAL" clId="{4FA9F1D3-3576-8243-9CD0-6A00DA9AB82D}" dt="2022-04-24T03:06:19.618" v="100" actId="123"/>
          <ac:spMkLst>
            <pc:docMk/>
            <pc:sldMk cId="4272144157" sldId="257"/>
            <ac:spMk id="3" creationId="{F4BDD7A4-4562-DEDE-B56C-0CB2D2CA350B}"/>
          </ac:spMkLst>
        </pc:spChg>
      </pc:sldChg>
      <pc:sldChg chg="modSp mod">
        <pc:chgData name="Mandala, Devendhar" userId="2c215aba-50b8-499b-bf2b-e0a997f486ab" providerId="ADAL" clId="{4FA9F1D3-3576-8243-9CD0-6A00DA9AB82D}" dt="2022-04-24T03:06:04.355" v="99" actId="123"/>
        <pc:sldMkLst>
          <pc:docMk/>
          <pc:sldMk cId="573851784" sldId="258"/>
        </pc:sldMkLst>
        <pc:spChg chg="mod">
          <ac:chgData name="Mandala, Devendhar" userId="2c215aba-50b8-499b-bf2b-e0a997f486ab" providerId="ADAL" clId="{4FA9F1D3-3576-8243-9CD0-6A00DA9AB82D}" dt="2022-04-24T03:06:04.355" v="99" actId="123"/>
          <ac:spMkLst>
            <pc:docMk/>
            <pc:sldMk cId="573851784" sldId="258"/>
            <ac:spMk id="3" creationId="{C55A0A9F-0C10-8A82-2DFD-25474A41F2D1}"/>
          </ac:spMkLst>
        </pc:spChg>
      </pc:sldChg>
      <pc:sldChg chg="modSp mod">
        <pc:chgData name="Mandala, Devendhar" userId="2c215aba-50b8-499b-bf2b-e0a997f486ab" providerId="ADAL" clId="{4FA9F1D3-3576-8243-9CD0-6A00DA9AB82D}" dt="2022-04-24T03:06:28.864" v="101" actId="123"/>
        <pc:sldMkLst>
          <pc:docMk/>
          <pc:sldMk cId="949398511" sldId="259"/>
        </pc:sldMkLst>
        <pc:spChg chg="mod">
          <ac:chgData name="Mandala, Devendhar" userId="2c215aba-50b8-499b-bf2b-e0a997f486ab" providerId="ADAL" clId="{4FA9F1D3-3576-8243-9CD0-6A00DA9AB82D}" dt="2022-04-24T03:06:28.864" v="101" actId="123"/>
          <ac:spMkLst>
            <pc:docMk/>
            <pc:sldMk cId="949398511" sldId="259"/>
            <ac:spMk id="3" creationId="{E0425FFB-C575-CA11-D534-948E9A8C8D3A}"/>
          </ac:spMkLst>
        </pc:spChg>
      </pc:sldChg>
      <pc:sldChg chg="modSp mod">
        <pc:chgData name="Mandala, Devendhar" userId="2c215aba-50b8-499b-bf2b-e0a997f486ab" providerId="ADAL" clId="{4FA9F1D3-3576-8243-9CD0-6A00DA9AB82D}" dt="2022-04-24T03:06:36.523" v="102" actId="123"/>
        <pc:sldMkLst>
          <pc:docMk/>
          <pc:sldMk cId="3833793262" sldId="260"/>
        </pc:sldMkLst>
        <pc:spChg chg="mod">
          <ac:chgData name="Mandala, Devendhar" userId="2c215aba-50b8-499b-bf2b-e0a997f486ab" providerId="ADAL" clId="{4FA9F1D3-3576-8243-9CD0-6A00DA9AB82D}" dt="2022-04-24T03:06:36.523" v="102" actId="123"/>
          <ac:spMkLst>
            <pc:docMk/>
            <pc:sldMk cId="3833793262" sldId="260"/>
            <ac:spMk id="3" creationId="{951B5C07-1F8D-AC15-1957-CB20BE8331E4}"/>
          </ac:spMkLst>
        </pc:spChg>
      </pc:sldChg>
      <pc:sldChg chg="modSp mod">
        <pc:chgData name="Mandala, Devendhar" userId="2c215aba-50b8-499b-bf2b-e0a997f486ab" providerId="ADAL" clId="{4FA9F1D3-3576-8243-9CD0-6A00DA9AB82D}" dt="2022-04-24T03:07:16.582" v="107" actId="123"/>
        <pc:sldMkLst>
          <pc:docMk/>
          <pc:sldMk cId="777100029" sldId="262"/>
        </pc:sldMkLst>
        <pc:spChg chg="mod">
          <ac:chgData name="Mandala, Devendhar" userId="2c215aba-50b8-499b-bf2b-e0a997f486ab" providerId="ADAL" clId="{4FA9F1D3-3576-8243-9CD0-6A00DA9AB82D}" dt="2022-04-24T03:07:16.582" v="107" actId="123"/>
          <ac:spMkLst>
            <pc:docMk/>
            <pc:sldMk cId="777100029" sldId="262"/>
            <ac:spMk id="3" creationId="{3AA760F1-C281-B359-98AA-C29A988AF279}"/>
          </ac:spMkLst>
        </pc:spChg>
      </pc:sldChg>
      <pc:sldChg chg="modSp mod">
        <pc:chgData name="Mandala, Devendhar" userId="2c215aba-50b8-499b-bf2b-e0a997f486ab" providerId="ADAL" clId="{4FA9F1D3-3576-8243-9CD0-6A00DA9AB82D}" dt="2022-04-24T03:07:48.481" v="118" actId="123"/>
        <pc:sldMkLst>
          <pc:docMk/>
          <pc:sldMk cId="821604867" sldId="264"/>
        </pc:sldMkLst>
        <pc:spChg chg="mod">
          <ac:chgData name="Mandala, Devendhar" userId="2c215aba-50b8-499b-bf2b-e0a997f486ab" providerId="ADAL" clId="{4FA9F1D3-3576-8243-9CD0-6A00DA9AB82D}" dt="2022-04-24T03:07:48.481" v="118" actId="123"/>
          <ac:spMkLst>
            <pc:docMk/>
            <pc:sldMk cId="821604867" sldId="264"/>
            <ac:spMk id="3" creationId="{17BB2C13-B86C-D351-87FE-E5E31F8C4D7C}"/>
          </ac:spMkLst>
        </pc:spChg>
      </pc:sldChg>
      <pc:sldChg chg="modSp mod">
        <pc:chgData name="Mandala, Devendhar" userId="2c215aba-50b8-499b-bf2b-e0a997f486ab" providerId="ADAL" clId="{4FA9F1D3-3576-8243-9CD0-6A00DA9AB82D}" dt="2022-04-24T03:06:45.914" v="103" actId="123"/>
        <pc:sldMkLst>
          <pc:docMk/>
          <pc:sldMk cId="839368950" sldId="265"/>
        </pc:sldMkLst>
        <pc:spChg chg="mod">
          <ac:chgData name="Mandala, Devendhar" userId="2c215aba-50b8-499b-bf2b-e0a997f486ab" providerId="ADAL" clId="{4FA9F1D3-3576-8243-9CD0-6A00DA9AB82D}" dt="2022-04-24T02:58:30.972" v="15" actId="14100"/>
          <ac:spMkLst>
            <pc:docMk/>
            <pc:sldMk cId="839368950" sldId="265"/>
            <ac:spMk id="2" creationId="{4C59EF9A-5E99-A428-6BFB-0336394DF831}"/>
          </ac:spMkLst>
        </pc:spChg>
        <pc:spChg chg="mod">
          <ac:chgData name="Mandala, Devendhar" userId="2c215aba-50b8-499b-bf2b-e0a997f486ab" providerId="ADAL" clId="{4FA9F1D3-3576-8243-9CD0-6A00DA9AB82D}" dt="2022-04-24T03:06:45.914" v="103" actId="123"/>
          <ac:spMkLst>
            <pc:docMk/>
            <pc:sldMk cId="839368950" sldId="265"/>
            <ac:spMk id="3" creationId="{EBC01876-79D0-23AE-F6C3-D78FE2E531C6}"/>
          </ac:spMkLst>
        </pc:spChg>
      </pc:sldChg>
      <pc:sldChg chg="modSp mod">
        <pc:chgData name="Mandala, Devendhar" userId="2c215aba-50b8-499b-bf2b-e0a997f486ab" providerId="ADAL" clId="{4FA9F1D3-3576-8243-9CD0-6A00DA9AB82D}" dt="2022-04-24T03:06:54.746" v="104" actId="123"/>
        <pc:sldMkLst>
          <pc:docMk/>
          <pc:sldMk cId="1616298385" sldId="267"/>
        </pc:sldMkLst>
        <pc:spChg chg="mod">
          <ac:chgData name="Mandala, Devendhar" userId="2c215aba-50b8-499b-bf2b-e0a997f486ab" providerId="ADAL" clId="{4FA9F1D3-3576-8243-9CD0-6A00DA9AB82D}" dt="2022-04-24T03:06:54.746" v="104" actId="123"/>
          <ac:spMkLst>
            <pc:docMk/>
            <pc:sldMk cId="1616298385" sldId="267"/>
            <ac:spMk id="3" creationId="{4D6057B7-E052-ED7E-FED4-87478C170395}"/>
          </ac:spMkLst>
        </pc:spChg>
      </pc:sldChg>
      <pc:sldChg chg="modSp mod">
        <pc:chgData name="Mandala, Devendhar" userId="2c215aba-50b8-499b-bf2b-e0a997f486ab" providerId="ADAL" clId="{4FA9F1D3-3576-8243-9CD0-6A00DA9AB82D}" dt="2022-04-24T03:07:08.846" v="106" actId="123"/>
        <pc:sldMkLst>
          <pc:docMk/>
          <pc:sldMk cId="3529264557" sldId="268"/>
        </pc:sldMkLst>
        <pc:spChg chg="mod">
          <ac:chgData name="Mandala, Devendhar" userId="2c215aba-50b8-499b-bf2b-e0a997f486ab" providerId="ADAL" clId="{4FA9F1D3-3576-8243-9CD0-6A00DA9AB82D}" dt="2022-04-24T03:07:08.846" v="106" actId="123"/>
          <ac:spMkLst>
            <pc:docMk/>
            <pc:sldMk cId="3529264557" sldId="268"/>
            <ac:spMk id="3" creationId="{A9B8BE26-A1FF-09DC-391E-D52B0C03F67C}"/>
          </ac:spMkLst>
        </pc:spChg>
      </pc:sldChg>
      <pc:sldChg chg="modSp mod">
        <pc:chgData name="Mandala, Devendhar" userId="2c215aba-50b8-499b-bf2b-e0a997f486ab" providerId="ADAL" clId="{4FA9F1D3-3576-8243-9CD0-6A00DA9AB82D}" dt="2022-04-24T03:07:34.681" v="117" actId="20577"/>
        <pc:sldMkLst>
          <pc:docMk/>
          <pc:sldMk cId="115129812" sldId="270"/>
        </pc:sldMkLst>
        <pc:spChg chg="mod">
          <ac:chgData name="Mandala, Devendhar" userId="2c215aba-50b8-499b-bf2b-e0a997f486ab" providerId="ADAL" clId="{4FA9F1D3-3576-8243-9CD0-6A00DA9AB82D}" dt="2022-04-24T03:07:34.681" v="117" actId="20577"/>
          <ac:spMkLst>
            <pc:docMk/>
            <pc:sldMk cId="115129812" sldId="270"/>
            <ac:spMk id="3" creationId="{8101AEF4-E9AD-E854-C3B9-0EC3FEB6EBC8}"/>
          </ac:spMkLst>
        </pc:spChg>
      </pc:sldChg>
      <pc:sldChg chg="modSp mod">
        <pc:chgData name="Mandala, Devendhar" userId="2c215aba-50b8-499b-bf2b-e0a997f486ab" providerId="ADAL" clId="{4FA9F1D3-3576-8243-9CD0-6A00DA9AB82D}" dt="2022-04-24T03:00:30.440" v="28" actId="1076"/>
        <pc:sldMkLst>
          <pc:docMk/>
          <pc:sldMk cId="2331151539" sldId="272"/>
        </pc:sldMkLst>
        <pc:spChg chg="mod">
          <ac:chgData name="Mandala, Devendhar" userId="2c215aba-50b8-499b-bf2b-e0a997f486ab" providerId="ADAL" clId="{4FA9F1D3-3576-8243-9CD0-6A00DA9AB82D}" dt="2022-04-24T03:00:30.440" v="28" actId="1076"/>
          <ac:spMkLst>
            <pc:docMk/>
            <pc:sldMk cId="2331151539" sldId="272"/>
            <ac:spMk id="2" creationId="{1D5E72A7-3EC6-8E49-0218-5D87F556021D}"/>
          </ac:spMkLst>
        </pc:spChg>
      </pc:sldChg>
      <pc:sldChg chg="modSp mod">
        <pc:chgData name="Mandala, Devendhar" userId="2c215aba-50b8-499b-bf2b-e0a997f486ab" providerId="ADAL" clId="{4FA9F1D3-3576-8243-9CD0-6A00DA9AB82D}" dt="2022-04-24T03:07:55.106" v="119" actId="123"/>
        <pc:sldMkLst>
          <pc:docMk/>
          <pc:sldMk cId="1032284875" sldId="273"/>
        </pc:sldMkLst>
        <pc:spChg chg="mod">
          <ac:chgData name="Mandala, Devendhar" userId="2c215aba-50b8-499b-bf2b-e0a997f486ab" providerId="ADAL" clId="{4FA9F1D3-3576-8243-9CD0-6A00DA9AB82D}" dt="2022-04-24T03:07:55.106" v="119" actId="123"/>
          <ac:spMkLst>
            <pc:docMk/>
            <pc:sldMk cId="1032284875" sldId="273"/>
            <ac:spMk id="3" creationId="{F00C97FE-A79D-39AB-CE56-F8D5EC66B56E}"/>
          </ac:spMkLst>
        </pc:spChg>
      </pc:sldChg>
      <pc:sldChg chg="addSp delSp modSp mod">
        <pc:chgData name="Mandala, Devendhar" userId="2c215aba-50b8-499b-bf2b-e0a997f486ab" providerId="ADAL" clId="{4FA9F1D3-3576-8243-9CD0-6A00DA9AB82D}" dt="2022-04-24T03:08:02.089" v="120" actId="123"/>
        <pc:sldMkLst>
          <pc:docMk/>
          <pc:sldMk cId="173577869" sldId="274"/>
        </pc:sldMkLst>
        <pc:spChg chg="mod">
          <ac:chgData name="Mandala, Devendhar" userId="2c215aba-50b8-499b-bf2b-e0a997f486ab" providerId="ADAL" clId="{4FA9F1D3-3576-8243-9CD0-6A00DA9AB82D}" dt="2022-04-24T03:01:44.275" v="40" actId="14100"/>
          <ac:spMkLst>
            <pc:docMk/>
            <pc:sldMk cId="173577869" sldId="274"/>
            <ac:spMk id="2" creationId="{8D3729CF-3770-5EFD-C493-461929A51A14}"/>
          </ac:spMkLst>
        </pc:spChg>
        <pc:spChg chg="add mod">
          <ac:chgData name="Mandala, Devendhar" userId="2c215aba-50b8-499b-bf2b-e0a997f486ab" providerId="ADAL" clId="{4FA9F1D3-3576-8243-9CD0-6A00DA9AB82D}" dt="2022-04-24T03:08:02.089" v="120" actId="123"/>
          <ac:spMkLst>
            <pc:docMk/>
            <pc:sldMk cId="173577869" sldId="274"/>
            <ac:spMk id="3" creationId="{9F5980F9-7CE3-D2EE-8F19-93283B409608}"/>
          </ac:spMkLst>
        </pc:spChg>
        <pc:spChg chg="del mod">
          <ac:chgData name="Mandala, Devendhar" userId="2c215aba-50b8-499b-bf2b-e0a997f486ab" providerId="ADAL" clId="{4FA9F1D3-3576-8243-9CD0-6A00DA9AB82D}" dt="2022-04-24T03:03:08.014" v="54"/>
          <ac:spMkLst>
            <pc:docMk/>
            <pc:sldMk cId="173577869" sldId="274"/>
            <ac:spMk id="9" creationId="{B6469F22-E33E-251D-526D-42851722DEB9}"/>
          </ac:spMkLst>
        </pc:spChg>
        <pc:graphicFrameChg chg="mod modGraphic">
          <ac:chgData name="Mandala, Devendhar" userId="2c215aba-50b8-499b-bf2b-e0a997f486ab" providerId="ADAL" clId="{4FA9F1D3-3576-8243-9CD0-6A00DA9AB82D}" dt="2022-04-24T03:01:48.783" v="41" actId="14100"/>
          <ac:graphicFrameMkLst>
            <pc:docMk/>
            <pc:sldMk cId="173577869" sldId="274"/>
            <ac:graphicFrameMk id="7" creationId="{160E69BA-FB47-5299-3A83-7F006A9A3A5D}"/>
          </ac:graphicFrameMkLst>
        </pc:graphicFrameChg>
      </pc:sldChg>
      <pc:sldChg chg="addSp delSp modSp new mod">
        <pc:chgData name="Mandala, Devendhar" userId="2c215aba-50b8-499b-bf2b-e0a997f486ab" providerId="ADAL" clId="{4FA9F1D3-3576-8243-9CD0-6A00DA9AB82D}" dt="2022-04-24T03:08:07.397" v="121" actId="123"/>
        <pc:sldMkLst>
          <pc:docMk/>
          <pc:sldMk cId="3880211357" sldId="276"/>
        </pc:sldMkLst>
        <pc:spChg chg="del">
          <ac:chgData name="Mandala, Devendhar" userId="2c215aba-50b8-499b-bf2b-e0a997f486ab" providerId="ADAL" clId="{4FA9F1D3-3576-8243-9CD0-6A00DA9AB82D}" dt="2022-04-24T03:02:44.933" v="46" actId="478"/>
          <ac:spMkLst>
            <pc:docMk/>
            <pc:sldMk cId="3880211357" sldId="276"/>
            <ac:spMk id="2" creationId="{7ED715C7-A471-90A2-1FB5-7EE7B7C68811}"/>
          </ac:spMkLst>
        </pc:spChg>
        <pc:spChg chg="mod">
          <ac:chgData name="Mandala, Devendhar" userId="2c215aba-50b8-499b-bf2b-e0a997f486ab" providerId="ADAL" clId="{4FA9F1D3-3576-8243-9CD0-6A00DA9AB82D}" dt="2022-04-24T03:08:07.397" v="121" actId="123"/>
          <ac:spMkLst>
            <pc:docMk/>
            <pc:sldMk cId="3880211357" sldId="276"/>
            <ac:spMk id="3" creationId="{694830C9-F987-AD86-D02C-E07557F8A73F}"/>
          </ac:spMkLst>
        </pc:spChg>
        <pc:spChg chg="add mod">
          <ac:chgData name="Mandala, Devendhar" userId="2c215aba-50b8-499b-bf2b-e0a997f486ab" providerId="ADAL" clId="{4FA9F1D3-3576-8243-9CD0-6A00DA9AB82D}" dt="2022-04-24T03:05:20.355" v="95" actId="14100"/>
          <ac:spMkLst>
            <pc:docMk/>
            <pc:sldMk cId="3880211357" sldId="276"/>
            <ac:spMk id="4" creationId="{4640F0D6-74BE-C03B-A151-002B7B7B3D20}"/>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221B0-4562-6828-C2EE-1149616F3B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9F81F4-0D9B-501A-2EEB-202A02A8D8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7DCD91-0C92-D568-D2C6-F74D97B9FECF}"/>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B157CF63-495D-4D17-9531-47A27CE989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A96C00-50CD-5879-85D2-942E92BB7880}"/>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560589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B0786-7ADB-FC85-E393-3C3C3869D1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A4EA1-D205-446D-F77A-CC42FCF9F3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F69931-A028-AE8B-D8AA-CD62B33DBF1E}"/>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2FA3BC49-CAE7-B863-9EFD-7E1014A43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D8D8A5-C746-8A7C-4416-1648A9AA075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895546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134FFB-61A7-3945-B53D-8DD2E570079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B196F5A-DC80-4DA9-8611-24808969A7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E8DBE4-D702-F6A9-9FB3-787095AE8BBF}"/>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434D20F9-FDA3-41DF-CD06-6B65B4A79E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5CE415-6D33-711E-9A63-C8839A07F9FE}"/>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26586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DDEAA-2B04-32EF-AC81-1D46F3B7EC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4EEF12-DA2B-A19B-8BFB-CC82CBFB11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F2C95F-A133-7125-620D-B0E04D8EF8AE}"/>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D6A51B29-5634-A4BF-6E00-B6E0CBB84F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79C77E-F5B7-D274-F9C5-828DC7E3B4C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2592470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C1C38-ED5D-1652-13E3-DB71476CAE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353858-C048-856E-3E2D-203804DB43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E2668B-36D8-B997-5896-5EB7758613C6}"/>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FB63E0C5-13EB-685B-2C52-078678C609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197DF-18D1-1984-4405-003A20812588}"/>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610702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891AA-E92C-3D8F-332E-2040E9D541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F0593D-C06D-58A2-6A5A-E40EA3B28A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9DE686-9D8D-4EBC-5D4F-11F422D514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4BE9AA-E999-D7FC-86C3-40FAC8232645}"/>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6" name="Footer Placeholder 5">
            <a:extLst>
              <a:ext uri="{FF2B5EF4-FFF2-40B4-BE49-F238E27FC236}">
                <a16:creationId xmlns:a16="http://schemas.microsoft.com/office/drawing/2014/main" id="{8212743D-7EDD-4585-83FD-2D73F396C6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91D271-1F74-660C-4F49-C5BF55014840}"/>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745361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5D26D-DD4C-DB9A-0D60-31831C78DED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E2F835-ADDC-1E8F-A25D-2DA6925A05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E9AE66-1124-CDD2-A32B-A8AFF08363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240692A-C9CA-5BBB-6096-B1564088D1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1D3B5F-0FE7-D709-C031-2885510AF8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53C9A7-109A-317C-C3AA-C70E9C67DA53}"/>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8" name="Footer Placeholder 7">
            <a:extLst>
              <a:ext uri="{FF2B5EF4-FFF2-40B4-BE49-F238E27FC236}">
                <a16:creationId xmlns:a16="http://schemas.microsoft.com/office/drawing/2014/main" id="{73060026-307B-6248-F15A-4B10C7B1580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F19CE7-C325-9297-A771-571B853AF1B4}"/>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682528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DBA63-501F-1513-BB34-A34408BAA87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E691FB-3C84-F2AC-0F0B-909B8C611C2B}"/>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4" name="Footer Placeholder 3">
            <a:extLst>
              <a:ext uri="{FF2B5EF4-FFF2-40B4-BE49-F238E27FC236}">
                <a16:creationId xmlns:a16="http://schemas.microsoft.com/office/drawing/2014/main" id="{B6D4C569-399F-6607-5355-6D0F4EB58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21EAAE-5FA7-4C2A-AF89-2D35D60A24A6}"/>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852064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86886E-FDA4-5749-F5F5-DEEBE37C6D78}"/>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3" name="Footer Placeholder 2">
            <a:extLst>
              <a:ext uri="{FF2B5EF4-FFF2-40B4-BE49-F238E27FC236}">
                <a16:creationId xmlns:a16="http://schemas.microsoft.com/office/drawing/2014/main" id="{16B63BC5-D9C7-B686-4540-6E5A751A4A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D0ABAB-D640-1798-6DC8-A65D79CC82E1}"/>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3560110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79BE-63A8-3CF3-A963-D81EA37A8C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7E0C6A0-6A5F-9486-8D40-5AE3BC5123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649F0F-5C94-5E3A-8794-E90E010A7D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AD05A6-9EF6-0336-02C6-BEB89ACFE42A}"/>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6" name="Footer Placeholder 5">
            <a:extLst>
              <a:ext uri="{FF2B5EF4-FFF2-40B4-BE49-F238E27FC236}">
                <a16:creationId xmlns:a16="http://schemas.microsoft.com/office/drawing/2014/main" id="{4C462434-5E18-C950-40F1-4529E0087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B7AD3F-2BBD-BD05-5722-2ED2490508BC}"/>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790393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EA8FD-E19A-E2C9-4C5C-89ED81835B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5F1C20-CC1A-64DF-F350-9208FFF071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B5F83A-B55F-60CC-92FD-500D85F3E4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EAB27C-F63E-821E-3115-AE4E1102ED6A}"/>
              </a:ext>
            </a:extLst>
          </p:cNvPr>
          <p:cNvSpPr>
            <a:spLocks noGrp="1"/>
          </p:cNvSpPr>
          <p:nvPr>
            <p:ph type="dt" sz="half" idx="10"/>
          </p:nvPr>
        </p:nvSpPr>
        <p:spPr/>
        <p:txBody>
          <a:bodyPr/>
          <a:lstStyle/>
          <a:p>
            <a:fld id="{4FF3D65C-BE4C-BD4F-BA78-E2626F55DD43}" type="datetimeFigureOut">
              <a:rPr lang="en-US" smtClean="0"/>
              <a:t>4/30/2022</a:t>
            </a:fld>
            <a:endParaRPr lang="en-US"/>
          </a:p>
        </p:txBody>
      </p:sp>
      <p:sp>
        <p:nvSpPr>
          <p:cNvPr id="6" name="Footer Placeholder 5">
            <a:extLst>
              <a:ext uri="{FF2B5EF4-FFF2-40B4-BE49-F238E27FC236}">
                <a16:creationId xmlns:a16="http://schemas.microsoft.com/office/drawing/2014/main" id="{72A4A7DF-7379-CA21-FB3E-26CA91F160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7B26D0-1B88-1CB6-A8A9-26A1758C290F}"/>
              </a:ext>
            </a:extLst>
          </p:cNvPr>
          <p:cNvSpPr>
            <a:spLocks noGrp="1"/>
          </p:cNvSpPr>
          <p:nvPr>
            <p:ph type="sldNum" sz="quarter" idx="12"/>
          </p:nvPr>
        </p:nvSpPr>
        <p:spPr/>
        <p:txBody>
          <a:bodyPr/>
          <a:lstStyle/>
          <a:p>
            <a:fld id="{AE05230A-4A27-E244-A5A3-AD3E61A883A5}" type="slidenum">
              <a:rPr lang="en-US" smtClean="0"/>
              <a:t>‹#›</a:t>
            </a:fld>
            <a:endParaRPr lang="en-US"/>
          </a:p>
        </p:txBody>
      </p:sp>
    </p:spTree>
    <p:extLst>
      <p:ext uri="{BB962C8B-B14F-4D97-AF65-F5344CB8AC3E}">
        <p14:creationId xmlns:p14="http://schemas.microsoft.com/office/powerpoint/2010/main" val="176796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46DD92-3578-D0C5-0B6B-57B443ACD8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AE3A77-BC8E-832D-76C0-BC42EDC075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62A2F6-70FE-7A54-9F23-711B0EC705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F3D65C-BE4C-BD4F-BA78-E2626F55DD43}" type="datetimeFigureOut">
              <a:rPr lang="en-US" smtClean="0"/>
              <a:t>4/30/2022</a:t>
            </a:fld>
            <a:endParaRPr lang="en-US"/>
          </a:p>
        </p:txBody>
      </p:sp>
      <p:sp>
        <p:nvSpPr>
          <p:cNvPr id="5" name="Footer Placeholder 4">
            <a:extLst>
              <a:ext uri="{FF2B5EF4-FFF2-40B4-BE49-F238E27FC236}">
                <a16:creationId xmlns:a16="http://schemas.microsoft.com/office/drawing/2014/main" id="{C98F0B50-6A6E-E0BA-2BA3-5F69504E38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37C0DF0-0215-5045-5682-6CAFE9819F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5230A-4A27-E244-A5A3-AD3E61A883A5}" type="slidenum">
              <a:rPr lang="en-US" smtClean="0"/>
              <a:t>‹#›</a:t>
            </a:fld>
            <a:endParaRPr lang="en-US"/>
          </a:p>
        </p:txBody>
      </p:sp>
    </p:spTree>
    <p:extLst>
      <p:ext uri="{BB962C8B-B14F-4D97-AF65-F5344CB8AC3E}">
        <p14:creationId xmlns:p14="http://schemas.microsoft.com/office/powerpoint/2010/main" val="20640200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health.stackexchange.com/questions/555/what-are-the-consequences-of-chronic-sleep-deprivation-for-mental-function"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0C1B5-FD23-DD4A-49A9-E21AE45F724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5F58F231-DF48-1259-D59D-E2F6C6E0272A}"/>
              </a:ext>
            </a:extLst>
          </p:cNvPr>
          <p:cNvSpPr>
            <a:spLocks noGrp="1"/>
          </p:cNvSpPr>
          <p:nvPr>
            <p:ph type="subTitle" idx="1"/>
          </p:nvPr>
        </p:nvSpPr>
        <p:spPr/>
        <p:txBody>
          <a:bodyPr/>
          <a:lstStyle/>
          <a:p>
            <a:endParaRPr lang="en-US"/>
          </a:p>
        </p:txBody>
      </p:sp>
      <p:sp useBgFill="1">
        <p:nvSpPr>
          <p:cNvPr id="4" name="Rectangle 3">
            <a:extLst>
              <a:ext uri="{FF2B5EF4-FFF2-40B4-BE49-F238E27FC236}">
                <a16:creationId xmlns:a16="http://schemas.microsoft.com/office/drawing/2014/main" id="{02A7DB33-E508-7774-CAA7-E42C2429EF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sleeping in a car&#10;&#10;Description automatically generated">
            <a:extLst>
              <a:ext uri="{FF2B5EF4-FFF2-40B4-BE49-F238E27FC236}">
                <a16:creationId xmlns:a16="http://schemas.microsoft.com/office/drawing/2014/main" id="{4B3466C6-2D4F-9532-AEAE-29099AF6DAA4}"/>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15627" b="-1"/>
          <a:stretch/>
        </p:blipFill>
        <p:spPr>
          <a:xfrm>
            <a:off x="3523488" y="10"/>
            <a:ext cx="8668512" cy="6857990"/>
          </a:xfrm>
          <a:prstGeom prst="rect">
            <a:avLst/>
          </a:prstGeom>
        </p:spPr>
      </p:pic>
      <p:sp>
        <p:nvSpPr>
          <p:cNvPr id="6" name="Rectangle 5">
            <a:extLst>
              <a:ext uri="{FF2B5EF4-FFF2-40B4-BE49-F238E27FC236}">
                <a16:creationId xmlns:a16="http://schemas.microsoft.com/office/drawing/2014/main" id="{4A77D2F6-B050-279C-0507-2158FC88B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0DE4DB52-22A7-EDEF-5F8E-80A6F39AD9F4}"/>
              </a:ext>
            </a:extLst>
          </p:cNvPr>
          <p:cNvSpPr txBox="1">
            <a:spLocks/>
          </p:cNvSpPr>
          <p:nvPr/>
        </p:nvSpPr>
        <p:spPr>
          <a:xfrm>
            <a:off x="458169" y="1035072"/>
            <a:ext cx="4023360" cy="3204134"/>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a:latin typeface="Times New Roman" panose="02020603050405020304" pitchFamily="18" charset="0"/>
                <a:cs typeface="Times New Roman" panose="02020603050405020304" pitchFamily="18" charset="0"/>
              </a:rPr>
              <a:t>Comparative study for Drowsiness detection using Deep learning techniques</a:t>
            </a:r>
            <a:endParaRPr lang="en-US" sz="4400" dirty="0"/>
          </a:p>
        </p:txBody>
      </p:sp>
      <p:sp>
        <p:nvSpPr>
          <p:cNvPr id="8" name="Subtitle 2">
            <a:extLst>
              <a:ext uri="{FF2B5EF4-FFF2-40B4-BE49-F238E27FC236}">
                <a16:creationId xmlns:a16="http://schemas.microsoft.com/office/drawing/2014/main" id="{30CFC664-659C-FD5D-4E48-428EAFE8D6CB}"/>
              </a:ext>
            </a:extLst>
          </p:cNvPr>
          <p:cNvSpPr txBox="1">
            <a:spLocks/>
          </p:cNvSpPr>
          <p:nvPr/>
        </p:nvSpPr>
        <p:spPr>
          <a:xfrm>
            <a:off x="477980" y="4872922"/>
            <a:ext cx="4600796" cy="1785023"/>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dirty="0">
                <a:latin typeface="Times New Roman" panose="02020603050405020304" pitchFamily="18" charset="0"/>
                <a:cs typeface="Times New Roman" panose="02020603050405020304" pitchFamily="18" charset="0"/>
              </a:rPr>
              <a:t>Contributors:</a:t>
            </a:r>
          </a:p>
          <a:p>
            <a:pPr algn="l"/>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Ashwanthika</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Umasankar</a:t>
            </a:r>
            <a:r>
              <a:rPr lang="en-US" sz="1800" dirty="0">
                <a:latin typeface="Times New Roman" panose="02020603050405020304" pitchFamily="18" charset="0"/>
                <a:cs typeface="Times New Roman" panose="02020603050405020304" pitchFamily="18" charset="0"/>
              </a:rPr>
              <a:t> (1001854976)</a:t>
            </a:r>
          </a:p>
          <a:p>
            <a:pPr algn="l"/>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Devendhar</a:t>
            </a:r>
            <a:r>
              <a:rPr lang="en-US" sz="1800" dirty="0">
                <a:latin typeface="Times New Roman" panose="02020603050405020304" pitchFamily="18" charset="0"/>
                <a:cs typeface="Times New Roman" panose="02020603050405020304" pitchFamily="18" charset="0"/>
              </a:rPr>
              <a:t> Mandala         (1001916600)</a:t>
            </a:r>
          </a:p>
          <a:p>
            <a:pPr algn="l"/>
            <a:r>
              <a:rPr lang="en-US" sz="1800" dirty="0">
                <a:latin typeface="Times New Roman" panose="02020603050405020304" pitchFamily="18" charset="0"/>
                <a:cs typeface="Times New Roman" panose="02020603050405020304" pitchFamily="18" charset="0"/>
              </a:rPr>
              <a:t>  	Anusha </a:t>
            </a:r>
            <a:r>
              <a:rPr lang="en-US" sz="1800" dirty="0" err="1">
                <a:latin typeface="Times New Roman" panose="02020603050405020304" pitchFamily="18" charset="0"/>
                <a:cs typeface="Times New Roman" panose="02020603050405020304" pitchFamily="18" charset="0"/>
              </a:rPr>
              <a:t>Vobbilireddy</a:t>
            </a:r>
            <a:r>
              <a:rPr lang="en-US" sz="1800" dirty="0">
                <a:latin typeface="Times New Roman" panose="02020603050405020304" pitchFamily="18" charset="0"/>
                <a:cs typeface="Times New Roman" panose="02020603050405020304" pitchFamily="18" charset="0"/>
              </a:rPr>
              <a:t>.       (1001926298) </a:t>
            </a:r>
          </a:p>
          <a:p>
            <a:pPr algn="l"/>
            <a:endParaRPr lang="en-US" sz="1300" dirty="0"/>
          </a:p>
        </p:txBody>
      </p:sp>
      <p:sp>
        <p:nvSpPr>
          <p:cNvPr id="9" name="Rectangle 8">
            <a:extLst>
              <a:ext uri="{FF2B5EF4-FFF2-40B4-BE49-F238E27FC236}">
                <a16:creationId xmlns:a16="http://schemas.microsoft.com/office/drawing/2014/main" id="{563E4180-26BD-3E7A-AA2D-EADDFBF059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 name="Rectangle 9">
            <a:extLst>
              <a:ext uri="{FF2B5EF4-FFF2-40B4-BE49-F238E27FC236}">
                <a16:creationId xmlns:a16="http://schemas.microsoft.com/office/drawing/2014/main" id="{B6CE61EE-69C4-8413-E3E5-7709A6201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ACCCD01C-95F7-51BC-535E-63403AB988DD}"/>
              </a:ext>
            </a:extLst>
          </p:cNvPr>
          <p:cNvSpPr txBox="1"/>
          <p:nvPr/>
        </p:nvSpPr>
        <p:spPr>
          <a:xfrm>
            <a:off x="9884958" y="6657945"/>
            <a:ext cx="2307042" cy="200055"/>
          </a:xfrm>
          <a:prstGeom prst="rect">
            <a:avLst/>
          </a:prstGeom>
          <a:solidFill>
            <a:srgbClr val="000000"/>
          </a:solidFill>
        </p:spPr>
        <p:txBody>
          <a:bodyPr wrap="none" rtlCol="0">
            <a:spAutoFit/>
          </a:bodyPr>
          <a:lstStyle/>
          <a:p>
            <a:pPr algn="r">
              <a:spcAft>
                <a:spcPts val="600"/>
              </a:spcAft>
            </a:pPr>
            <a:r>
              <a:rPr lang="en-US" sz="700" dirty="0">
                <a:solidFill>
                  <a:srgbClr val="FFFFFF"/>
                </a:solidFill>
                <a:hlinkClick r:id="rId3" tooltip="http://health.stackexchange.com/questions/555/what-are-the-consequences-of-chronic-sleep-deprivation-for-mental-function">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US" sz="700" dirty="0">
              <a:solidFill>
                <a:srgbClr val="FFFFFF"/>
              </a:solidFill>
            </a:endParaRPr>
          </a:p>
        </p:txBody>
      </p:sp>
    </p:spTree>
    <p:extLst>
      <p:ext uri="{BB962C8B-B14F-4D97-AF65-F5344CB8AC3E}">
        <p14:creationId xmlns:p14="http://schemas.microsoft.com/office/powerpoint/2010/main" val="4072825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2ED6E73-6D9B-7CB6-5327-573F001FFD64}"/>
              </a:ext>
            </a:extLst>
          </p:cNvPr>
          <p:cNvPicPr>
            <a:picLocks noChangeAspect="1"/>
          </p:cNvPicPr>
          <p:nvPr/>
        </p:nvPicPr>
        <p:blipFill>
          <a:blip r:embed="rId2"/>
          <a:stretch>
            <a:fillRect/>
          </a:stretch>
        </p:blipFill>
        <p:spPr>
          <a:xfrm>
            <a:off x="238540" y="0"/>
            <a:ext cx="11648660" cy="6750050"/>
          </a:xfrm>
          <a:prstGeom prst="rect">
            <a:avLst/>
          </a:prstGeom>
        </p:spPr>
      </p:pic>
    </p:spTree>
    <p:extLst>
      <p:ext uri="{BB962C8B-B14F-4D97-AF65-F5344CB8AC3E}">
        <p14:creationId xmlns:p14="http://schemas.microsoft.com/office/powerpoint/2010/main" val="2188670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64063-B812-A701-C431-D401F91FC07C}"/>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VGG16?</a:t>
            </a:r>
          </a:p>
        </p:txBody>
      </p:sp>
      <p:sp>
        <p:nvSpPr>
          <p:cNvPr id="3" name="Content Placeholder 2">
            <a:extLst>
              <a:ext uri="{FF2B5EF4-FFF2-40B4-BE49-F238E27FC236}">
                <a16:creationId xmlns:a16="http://schemas.microsoft.com/office/drawing/2014/main" id="{3AA760F1-C281-B359-98AA-C29A988AF279}"/>
              </a:ext>
            </a:extLst>
          </p:cNvPr>
          <p:cNvSpPr>
            <a:spLocks noGrp="1"/>
          </p:cNvSpPr>
          <p:nvPr>
            <p:ph idx="1"/>
          </p:nvPr>
        </p:nvSpPr>
        <p:spPr/>
        <p:txBody>
          <a:bodyPr/>
          <a:lstStyle/>
          <a:p>
            <a:pPr algn="just"/>
            <a:r>
              <a:rPr lang="en-US" sz="2400" dirty="0">
                <a:latin typeface="Times New Roman" panose="02020603050405020304" pitchFamily="18" charset="0"/>
                <a:cs typeface="Times New Roman" panose="02020603050405020304" pitchFamily="18" charset="0"/>
              </a:rPr>
              <a:t>VGG-16 is a convolutional neural network that is 16 layers deep. You can load a pretrained version of the network trained on more than a million images from the database . The pretrained network can classify images into 1000 object categories, such as keyboard, mouse, pencil, and many animals.</a:t>
            </a:r>
          </a:p>
          <a:p>
            <a:pPr algn="just"/>
            <a:r>
              <a:rPr lang="en-US" sz="2400" dirty="0">
                <a:latin typeface="Times New Roman" panose="02020603050405020304" pitchFamily="18" charset="0"/>
                <a:cs typeface="Times New Roman" panose="02020603050405020304" pitchFamily="18" charset="0"/>
              </a:rPr>
              <a:t>VGG16 is composed of 13 convolutional layers, 5 max-pooling layers, and 3 fully connected layers. Therefore, the number of layers having tunable parameters is 16 (13 convolutional layers and 3 fully connected layers). That is the reason why the model name is VGG16.</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7100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An overview of VGG16 and NiN models | by Khuyen Le | MLearning.ai | Medium">
            <a:extLst>
              <a:ext uri="{FF2B5EF4-FFF2-40B4-BE49-F238E27FC236}">
                <a16:creationId xmlns:a16="http://schemas.microsoft.com/office/drawing/2014/main" id="{315751C0-3F5D-DF8A-B4C7-20E8BE801405}"/>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9550" b="7779"/>
          <a:stretch/>
        </p:blipFill>
        <p:spPr bwMode="auto">
          <a:xfrm>
            <a:off x="810634" y="643466"/>
            <a:ext cx="10570732"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31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E5A28-360A-297D-06F7-C6871988D94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Model VGG16</a:t>
            </a:r>
          </a:p>
        </p:txBody>
      </p:sp>
      <p:sp>
        <p:nvSpPr>
          <p:cNvPr id="3" name="Content Placeholder 2">
            <a:extLst>
              <a:ext uri="{FF2B5EF4-FFF2-40B4-BE49-F238E27FC236}">
                <a16:creationId xmlns:a16="http://schemas.microsoft.com/office/drawing/2014/main" id="{8101AEF4-E9AD-E854-C3B9-0EC3FEB6EBC8}"/>
              </a:ext>
            </a:extLst>
          </p:cNvPr>
          <p:cNvSpPr>
            <a:spLocks noGrp="1"/>
          </p:cNvSpPr>
          <p:nvPr>
            <p:ph idx="1"/>
          </p:nvPr>
        </p:nvSpPr>
        <p:spPr>
          <a:xfrm>
            <a:off x="838200" y="1443707"/>
            <a:ext cx="10515600" cy="4351338"/>
          </a:xfrm>
        </p:spPr>
        <p:txBody>
          <a:bodyPr/>
          <a:lstStyle/>
          <a:p>
            <a:pPr marL="0" indent="0">
              <a:buNone/>
            </a:pPr>
            <a:r>
              <a:rPr lang="en-US" sz="3000" b="1" u="sng" dirty="0">
                <a:latin typeface="Times New Roman" panose="02020603050405020304" pitchFamily="18" charset="0"/>
                <a:cs typeface="Times New Roman" panose="02020603050405020304" pitchFamily="18" charset="0"/>
              </a:rPr>
              <a:t>Preprocessing</a:t>
            </a:r>
          </a:p>
          <a:p>
            <a:pPr marL="0" indent="0">
              <a:buNone/>
            </a:pPr>
            <a:r>
              <a:rPr lang="en-US" sz="2400" dirty="0">
                <a:latin typeface="Times New Roman" panose="02020603050405020304" pitchFamily="18" charset="0"/>
                <a:cs typeface="Times New Roman" panose="02020603050405020304" pitchFamily="18" charset="0"/>
              </a:rPr>
              <a:t>With the help of </a:t>
            </a:r>
            <a:r>
              <a:rPr lang="en-US" sz="2400" dirty="0" err="1">
                <a:latin typeface="Times New Roman" panose="02020603050405020304" pitchFamily="18" charset="0"/>
                <a:cs typeface="Times New Roman" panose="02020603050405020304" pitchFamily="18" charset="0"/>
              </a:rPr>
              <a:t>ImageDataGenerators</a:t>
            </a:r>
            <a:r>
              <a:rPr lang="en-US" sz="2400" dirty="0">
                <a:latin typeface="Times New Roman" panose="02020603050405020304" pitchFamily="18" charset="0"/>
                <a:cs typeface="Times New Roman" panose="02020603050405020304" pitchFamily="18" charset="0"/>
              </a:rPr>
              <a:t>:</a:t>
            </a:r>
          </a:p>
          <a:p>
            <a:pPr lvl="1" algn="just"/>
            <a:r>
              <a:rPr lang="en-US" dirty="0">
                <a:latin typeface="Times New Roman" panose="02020603050405020304" pitchFamily="18" charset="0"/>
                <a:cs typeface="Times New Roman" panose="02020603050405020304" pitchFamily="18" charset="0"/>
              </a:rPr>
              <a:t>We resize the image to 224*224 .</a:t>
            </a:r>
          </a:p>
          <a:p>
            <a:pPr lvl="1" algn="just"/>
            <a:r>
              <a:rPr lang="en-US" dirty="0">
                <a:latin typeface="Times New Roman" panose="02020603050405020304" pitchFamily="18" charset="0"/>
                <a:cs typeface="Times New Roman" panose="02020603050405020304" pitchFamily="18" charset="0"/>
              </a:rPr>
              <a:t>As part of data augmentation, we use the </a:t>
            </a:r>
            <a:r>
              <a:rPr lang="en-US" dirty="0" err="1">
                <a:latin typeface="Times New Roman" panose="02020603050405020304" pitchFamily="18" charset="0"/>
                <a:cs typeface="Times New Roman" panose="02020603050405020304" pitchFamily="18" charset="0"/>
              </a:rPr>
              <a:t>horizontal_flip</a:t>
            </a:r>
            <a:r>
              <a:rPr lang="en-US" dirty="0">
                <a:latin typeface="Times New Roman" panose="02020603050405020304" pitchFamily="18" charset="0"/>
                <a:cs typeface="Times New Roman" panose="02020603050405020304" pitchFamily="18" charset="0"/>
              </a:rPr>
              <a:t>.</a:t>
            </a:r>
          </a:p>
          <a:p>
            <a:pPr lvl="1" algn="just"/>
            <a:r>
              <a:rPr lang="en-US" dirty="0">
                <a:latin typeface="Times New Roman" panose="02020603050405020304" pitchFamily="18" charset="0"/>
                <a:cs typeface="Times New Roman" panose="02020603050405020304" pitchFamily="18" charset="0"/>
              </a:rPr>
              <a:t>Image transformation also done by zooming the images as well applying shear transformations to the images.</a:t>
            </a:r>
          </a:p>
          <a:p>
            <a:pPr marL="457200" lvl="1"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15129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3D166-4A18-3A28-C967-C4FD21277B8C}"/>
              </a:ext>
            </a:extLst>
          </p:cNvPr>
          <p:cNvSpPr>
            <a:spLocks noGrp="1"/>
          </p:cNvSpPr>
          <p:nvPr>
            <p:ph type="title"/>
          </p:nvPr>
        </p:nvSpPr>
        <p:spPr>
          <a:xfrm>
            <a:off x="342441" y="265973"/>
            <a:ext cx="10515600" cy="1325563"/>
          </a:xfrm>
        </p:spPr>
        <p:txBody>
          <a:bodyPr/>
          <a:lstStyle/>
          <a:p>
            <a:r>
              <a:rPr lang="en-US" dirty="0">
                <a:latin typeface="Times New Roman" panose="02020603050405020304" pitchFamily="18" charset="0"/>
                <a:cs typeface="Times New Roman" panose="02020603050405020304" pitchFamily="18" charset="0"/>
              </a:rPr>
              <a:t>Implementation</a:t>
            </a:r>
          </a:p>
        </p:txBody>
      </p:sp>
      <p:pic>
        <p:nvPicPr>
          <p:cNvPr id="5" name="Content Placeholder 4">
            <a:extLst>
              <a:ext uri="{FF2B5EF4-FFF2-40B4-BE49-F238E27FC236}">
                <a16:creationId xmlns:a16="http://schemas.microsoft.com/office/drawing/2014/main" id="{CD99CB82-82A9-1D5B-C46D-DB066B52A59D}"/>
              </a:ext>
            </a:extLst>
          </p:cNvPr>
          <p:cNvPicPr>
            <a:picLocks noGrp="1" noChangeAspect="1"/>
          </p:cNvPicPr>
          <p:nvPr>
            <p:ph idx="1"/>
          </p:nvPr>
        </p:nvPicPr>
        <p:blipFill>
          <a:blip r:embed="rId2"/>
          <a:stretch>
            <a:fillRect/>
          </a:stretch>
        </p:blipFill>
        <p:spPr>
          <a:xfrm>
            <a:off x="838200" y="1389749"/>
            <a:ext cx="10515600" cy="4639990"/>
          </a:xfrm>
          <a:prstGeom prst="rect">
            <a:avLst/>
          </a:prstGeom>
        </p:spPr>
      </p:pic>
    </p:spTree>
    <p:extLst>
      <p:ext uri="{BB962C8B-B14F-4D97-AF65-F5344CB8AC3E}">
        <p14:creationId xmlns:p14="http://schemas.microsoft.com/office/powerpoint/2010/main" val="81096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E72A7-3EC6-8E49-0218-5D87F556021D}"/>
              </a:ext>
            </a:extLst>
          </p:cNvPr>
          <p:cNvSpPr>
            <a:spLocks noGrp="1"/>
          </p:cNvSpPr>
          <p:nvPr>
            <p:ph type="title"/>
          </p:nvPr>
        </p:nvSpPr>
        <p:spPr>
          <a:xfrm>
            <a:off x="838200" y="541395"/>
            <a:ext cx="10515600" cy="1325563"/>
          </a:xfrm>
        </p:spPr>
        <p:txBody>
          <a:bodyPr/>
          <a:lstStyle/>
          <a:p>
            <a:r>
              <a:rPr lang="en-US" dirty="0">
                <a:latin typeface="Times New Roman" panose="02020603050405020304" pitchFamily="18" charset="0"/>
                <a:cs typeface="Times New Roman" panose="02020603050405020304" pitchFamily="18" charset="0"/>
              </a:rPr>
              <a:t>Model Performance and accuracy</a:t>
            </a:r>
          </a:p>
        </p:txBody>
      </p:sp>
      <p:pic>
        <p:nvPicPr>
          <p:cNvPr id="6" name="Picture 5">
            <a:extLst>
              <a:ext uri="{FF2B5EF4-FFF2-40B4-BE49-F238E27FC236}">
                <a16:creationId xmlns:a16="http://schemas.microsoft.com/office/drawing/2014/main" id="{65204C09-741E-8A7B-D74B-30AEDD5E6455}"/>
              </a:ext>
            </a:extLst>
          </p:cNvPr>
          <p:cNvPicPr>
            <a:picLocks noChangeAspect="1"/>
          </p:cNvPicPr>
          <p:nvPr/>
        </p:nvPicPr>
        <p:blipFill>
          <a:blip r:embed="rId2"/>
          <a:stretch>
            <a:fillRect/>
          </a:stretch>
        </p:blipFill>
        <p:spPr>
          <a:xfrm>
            <a:off x="6096000" y="2055306"/>
            <a:ext cx="5417030" cy="3173363"/>
          </a:xfrm>
          <a:prstGeom prst="rect">
            <a:avLst/>
          </a:prstGeom>
        </p:spPr>
      </p:pic>
      <p:pic>
        <p:nvPicPr>
          <p:cNvPr id="9" name="Content Placeholder 8">
            <a:extLst>
              <a:ext uri="{FF2B5EF4-FFF2-40B4-BE49-F238E27FC236}">
                <a16:creationId xmlns:a16="http://schemas.microsoft.com/office/drawing/2014/main" id="{99A95369-29B7-2D74-C29A-7C311995A088}"/>
              </a:ext>
            </a:extLst>
          </p:cNvPr>
          <p:cNvPicPr>
            <a:picLocks noGrp="1" noChangeAspect="1"/>
          </p:cNvPicPr>
          <p:nvPr>
            <p:ph idx="1"/>
          </p:nvPr>
        </p:nvPicPr>
        <p:blipFill>
          <a:blip r:embed="rId3"/>
          <a:stretch>
            <a:fillRect/>
          </a:stretch>
        </p:blipFill>
        <p:spPr>
          <a:xfrm>
            <a:off x="838200" y="2091769"/>
            <a:ext cx="4889500" cy="3136900"/>
          </a:xfrm>
          <a:prstGeom prst="rect">
            <a:avLst/>
          </a:prstGeom>
        </p:spPr>
      </p:pic>
    </p:spTree>
    <p:extLst>
      <p:ext uri="{BB962C8B-B14F-4D97-AF65-F5344CB8AC3E}">
        <p14:creationId xmlns:p14="http://schemas.microsoft.com/office/powerpoint/2010/main" val="2331151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BA11-0C57-1B69-44B6-5210DDC2334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Basic CNN from Scratch</a:t>
            </a:r>
          </a:p>
        </p:txBody>
      </p:sp>
      <p:sp>
        <p:nvSpPr>
          <p:cNvPr id="3" name="Content Placeholder 2">
            <a:extLst>
              <a:ext uri="{FF2B5EF4-FFF2-40B4-BE49-F238E27FC236}">
                <a16:creationId xmlns:a16="http://schemas.microsoft.com/office/drawing/2014/main" id="{17BB2C13-B86C-D351-87FE-E5E31F8C4D7C}"/>
              </a:ext>
            </a:extLst>
          </p:cNvPr>
          <p:cNvSpPr>
            <a:spLocks noGrp="1"/>
          </p:cNvSpPr>
          <p:nvPr>
            <p:ph idx="1"/>
          </p:nvPr>
        </p:nvSpPr>
        <p:spPr>
          <a:xfrm>
            <a:off x="533400" y="1690689"/>
            <a:ext cx="11276527" cy="4710111"/>
          </a:xfrm>
        </p:spPr>
        <p:txBody>
          <a:bodyPr/>
          <a:lstStyle/>
          <a:p>
            <a:pPr marL="0" indent="0" algn="just">
              <a:buNone/>
            </a:pPr>
            <a:r>
              <a:rPr lang="en-US" sz="3000" b="1" u="sng" dirty="0">
                <a:latin typeface="Times New Roman" panose="02020603050405020304" pitchFamily="18" charset="0"/>
                <a:cs typeface="Times New Roman" panose="02020603050405020304" pitchFamily="18" charset="0"/>
              </a:rPr>
              <a:t>Preprocessing</a:t>
            </a:r>
          </a:p>
          <a:p>
            <a:pPr algn="just"/>
            <a:r>
              <a:rPr lang="en-US" sz="2400" dirty="0">
                <a:latin typeface="Times New Roman" panose="02020603050405020304" pitchFamily="18" charset="0"/>
                <a:cs typeface="Times New Roman" panose="02020603050405020304" pitchFamily="18" charset="0"/>
              </a:rPr>
              <a:t>we are converting an image to gray  scale then resizing image to  48*48 </a:t>
            </a:r>
          </a:p>
          <a:p>
            <a:pPr algn="just"/>
            <a:r>
              <a:rPr lang="en-US" sz="2400" dirty="0">
                <a:latin typeface="Times New Roman" panose="02020603050405020304" pitchFamily="18" charset="0"/>
                <a:cs typeface="Times New Roman" panose="02020603050405020304" pitchFamily="18" charset="0"/>
              </a:rPr>
              <a:t>we are converting all the images to a dictionary format which contains image pixel array, its actions i.e., closed/open eye and repository train/test</a:t>
            </a:r>
          </a:p>
          <a:p>
            <a:pPr marL="0" indent="0" algn="just">
              <a:buNone/>
            </a:pPr>
            <a:endParaRPr lang="en-US" sz="2400" dirty="0">
              <a:latin typeface="Times New Roman" panose="02020603050405020304" pitchFamily="18" charset="0"/>
              <a:cs typeface="Times New Roman" panose="02020603050405020304" pitchFamily="18" charset="0"/>
            </a:endParaRPr>
          </a:p>
          <a:p>
            <a:pPr marL="0" indent="0">
              <a:buNone/>
            </a:pPr>
            <a:endParaRPr lang="en-US" dirty="0"/>
          </a:p>
        </p:txBody>
      </p:sp>
      <p:pic>
        <p:nvPicPr>
          <p:cNvPr id="1026" name="Picture 2">
            <a:extLst>
              <a:ext uri="{FF2B5EF4-FFF2-40B4-BE49-F238E27FC236}">
                <a16:creationId xmlns:a16="http://schemas.microsoft.com/office/drawing/2014/main" id="{010BC641-044F-2F15-ED0C-4FFE326BA9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477" y="4384785"/>
            <a:ext cx="1575865" cy="117888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321875C-4B90-0C93-3F14-B74876395A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42678" y="4027274"/>
            <a:ext cx="9545585" cy="1933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604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E11EA-9BCB-9327-C5BB-5872FA23448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Implementation</a:t>
            </a:r>
          </a:p>
        </p:txBody>
      </p:sp>
      <p:sp>
        <p:nvSpPr>
          <p:cNvPr id="3" name="Content Placeholder 2">
            <a:extLst>
              <a:ext uri="{FF2B5EF4-FFF2-40B4-BE49-F238E27FC236}">
                <a16:creationId xmlns:a16="http://schemas.microsoft.com/office/drawing/2014/main" id="{F00C97FE-A79D-39AB-CE56-F8D5EC66B56E}"/>
              </a:ext>
            </a:extLst>
          </p:cNvPr>
          <p:cNvSpPr>
            <a:spLocks noGrp="1"/>
          </p:cNvSpPr>
          <p:nvPr>
            <p:ph idx="1"/>
          </p:nvPr>
        </p:nvSpPr>
        <p:spPr>
          <a:xfrm>
            <a:off x="838200" y="1825624"/>
            <a:ext cx="10515600" cy="4486275"/>
          </a:xfrm>
        </p:spPr>
        <p:txBody>
          <a:bodyPr/>
          <a:lstStyle/>
          <a:p>
            <a:pPr algn="just"/>
            <a:r>
              <a:rPr lang="en-US" sz="2400" dirty="0">
                <a:latin typeface="Times New Roman" panose="02020603050405020304" pitchFamily="18" charset="0"/>
                <a:cs typeface="Times New Roman" panose="02020603050405020304" pitchFamily="18" charset="0"/>
              </a:rPr>
              <a:t>We created one convolution layer. </a:t>
            </a:r>
          </a:p>
          <a:p>
            <a:pPr algn="just"/>
            <a:r>
              <a:rPr lang="en-US" sz="2400" dirty="0">
                <a:latin typeface="Times New Roman" panose="02020603050405020304" pitchFamily="18" charset="0"/>
                <a:cs typeface="Times New Roman" panose="02020603050405020304" pitchFamily="18" charset="0"/>
              </a:rPr>
              <a:t>One </a:t>
            </a:r>
            <a:r>
              <a:rPr lang="en-US" sz="2400" dirty="0" err="1">
                <a:latin typeface="Times New Roman" panose="02020603050405020304" pitchFamily="18" charset="0"/>
                <a:cs typeface="Times New Roman" panose="02020603050405020304" pitchFamily="18" charset="0"/>
              </a:rPr>
              <a:t>maxpooling</a:t>
            </a:r>
            <a:r>
              <a:rPr lang="en-US" sz="2400" dirty="0">
                <a:latin typeface="Times New Roman" panose="02020603050405020304" pitchFamily="18" charset="0"/>
                <a:cs typeface="Times New Roman" panose="02020603050405020304" pitchFamily="18" charset="0"/>
              </a:rPr>
              <a:t> layer.</a:t>
            </a:r>
          </a:p>
          <a:p>
            <a:pPr algn="just"/>
            <a:r>
              <a:rPr lang="en-US" sz="2400" dirty="0">
                <a:latin typeface="Times New Roman" panose="02020603050405020304" pitchFamily="18" charset="0"/>
                <a:cs typeface="Times New Roman" panose="02020603050405020304" pitchFamily="18" charset="0"/>
              </a:rPr>
              <a:t>One activation function(</a:t>
            </a:r>
            <a:r>
              <a:rPr lang="en-US" sz="2400" dirty="0" err="1">
                <a:latin typeface="Times New Roman" panose="02020603050405020304" pitchFamily="18" charset="0"/>
                <a:cs typeface="Times New Roman" panose="02020603050405020304" pitchFamily="18" charset="0"/>
              </a:rPr>
              <a:t>Softmax</a:t>
            </a:r>
            <a:r>
              <a:rPr lang="en-US" sz="2400" dirty="0">
                <a:latin typeface="Times New Roman" panose="02020603050405020304" pitchFamily="18" charset="0"/>
                <a:cs typeface="Times New Roman" panose="02020603050405020304" pitchFamily="18" charset="0"/>
              </a:rPr>
              <a:t>).</a:t>
            </a:r>
          </a:p>
          <a:p>
            <a:pPr algn="just"/>
            <a:r>
              <a:rPr lang="en-US" sz="2400" dirty="0">
                <a:latin typeface="Times New Roman" panose="02020603050405020304" pitchFamily="18" charset="0"/>
                <a:cs typeface="Times New Roman" panose="02020603050405020304" pitchFamily="18" charset="0"/>
              </a:rPr>
              <a:t>We are running model for 5 epochs.</a:t>
            </a:r>
          </a:p>
          <a:p>
            <a:endParaRPr lang="en-US" dirty="0"/>
          </a:p>
        </p:txBody>
      </p:sp>
      <p:pic>
        <p:nvPicPr>
          <p:cNvPr id="4" name="Picture 3">
            <a:extLst>
              <a:ext uri="{FF2B5EF4-FFF2-40B4-BE49-F238E27FC236}">
                <a16:creationId xmlns:a16="http://schemas.microsoft.com/office/drawing/2014/main" id="{E8B4F78B-A61A-3E5E-1EBD-DF7E4A20AD67}"/>
              </a:ext>
            </a:extLst>
          </p:cNvPr>
          <p:cNvPicPr>
            <a:picLocks noChangeAspect="1"/>
          </p:cNvPicPr>
          <p:nvPr/>
        </p:nvPicPr>
        <p:blipFill>
          <a:blip r:embed="rId2"/>
          <a:stretch>
            <a:fillRect/>
          </a:stretch>
        </p:blipFill>
        <p:spPr>
          <a:xfrm>
            <a:off x="1168667" y="3830839"/>
            <a:ext cx="7150100" cy="2481061"/>
          </a:xfrm>
          <a:prstGeom prst="rect">
            <a:avLst/>
          </a:prstGeom>
        </p:spPr>
      </p:pic>
    </p:spTree>
    <p:extLst>
      <p:ext uri="{BB962C8B-B14F-4D97-AF65-F5344CB8AC3E}">
        <p14:creationId xmlns:p14="http://schemas.microsoft.com/office/powerpoint/2010/main" val="1032284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7732B-E7CC-D7CC-7DD4-113DB4021C9C}"/>
              </a:ext>
            </a:extLst>
          </p:cNvPr>
          <p:cNvSpPr>
            <a:spLocks noGrp="1"/>
          </p:cNvSpPr>
          <p:nvPr>
            <p:ph type="title"/>
          </p:nvPr>
        </p:nvSpPr>
        <p:spPr>
          <a:xfrm>
            <a:off x="838200" y="365125"/>
            <a:ext cx="10515600" cy="783191"/>
          </a:xfrm>
        </p:spPr>
        <p:txBody>
          <a:bodyPr/>
          <a:lstStyle/>
          <a:p>
            <a:r>
              <a:rPr lang="en-IN" dirty="0">
                <a:latin typeface="Times New Roman" panose="02020603050405020304" pitchFamily="18" charset="0"/>
                <a:cs typeface="Times New Roman" panose="02020603050405020304" pitchFamily="18" charset="0"/>
              </a:rPr>
              <a:t>Test Results</a:t>
            </a:r>
          </a:p>
        </p:txBody>
      </p:sp>
      <p:sp>
        <p:nvSpPr>
          <p:cNvPr id="3" name="Content Placeholder 2">
            <a:extLst>
              <a:ext uri="{FF2B5EF4-FFF2-40B4-BE49-F238E27FC236}">
                <a16:creationId xmlns:a16="http://schemas.microsoft.com/office/drawing/2014/main" id="{C93ACE91-8389-7AE8-0348-C99FDE2FED4E}"/>
              </a:ext>
            </a:extLst>
          </p:cNvPr>
          <p:cNvSpPr>
            <a:spLocks noGrp="1"/>
          </p:cNvSpPr>
          <p:nvPr>
            <p:ph idx="1"/>
          </p:nvPr>
        </p:nvSpPr>
        <p:spPr>
          <a:xfrm>
            <a:off x="838200" y="1148316"/>
            <a:ext cx="10515600" cy="5028647"/>
          </a:xfrm>
        </p:spPr>
        <p:txBody>
          <a:bodyPr/>
          <a:lstStyle/>
          <a:p>
            <a:pPr marL="228600" algn="just"/>
            <a:r>
              <a:rPr lang="en-US" sz="2000" b="1" dirty="0">
                <a:effectLst/>
                <a:latin typeface="Times New Roman" panose="02020603050405020304" pitchFamily="18" charset="0"/>
                <a:ea typeface="Times New Roman" panose="02020603050405020304" pitchFamily="18" charset="0"/>
              </a:rPr>
              <a:t>Results for CNN and VGG16 using </a:t>
            </a:r>
            <a:r>
              <a:rPr lang="en-US" sz="2000" b="1" dirty="0" err="1">
                <a:effectLst/>
                <a:latin typeface="Times New Roman" panose="02020603050405020304" pitchFamily="18" charset="0"/>
                <a:ea typeface="Times New Roman" panose="02020603050405020304" pitchFamily="18" charset="0"/>
              </a:rPr>
              <a:t>keras</a:t>
            </a:r>
            <a:r>
              <a:rPr lang="en-US" sz="2000" b="1" dirty="0">
                <a:effectLst/>
                <a:latin typeface="Times New Roman" panose="02020603050405020304" pitchFamily="18" charset="0"/>
                <a:ea typeface="Times New Roman" panose="02020603050405020304" pitchFamily="18" charset="0"/>
              </a:rPr>
              <a:t>:</a:t>
            </a:r>
          </a:p>
          <a:p>
            <a:pPr marL="0" indent="0" algn="just">
              <a:buNone/>
            </a:pPr>
            <a:r>
              <a:rPr lang="en-US" sz="2200" dirty="0">
                <a:effectLst/>
                <a:latin typeface="Times New Roman" panose="02020603050405020304" pitchFamily="18" charset="0"/>
                <a:ea typeface="Times New Roman" panose="02020603050405020304" pitchFamily="18" charset="0"/>
              </a:rPr>
              <a:t>Once the training of the model is complete, we can go ahead with testing. For testing the model, we import the saved train model into the test file. We have used </a:t>
            </a:r>
            <a:r>
              <a:rPr lang="en-US" sz="2200" dirty="0" err="1">
                <a:effectLst/>
                <a:latin typeface="Times New Roman" panose="02020603050405020304" pitchFamily="18" charset="0"/>
                <a:ea typeface="Times New Roman" panose="02020603050405020304" pitchFamily="18" charset="0"/>
              </a:rPr>
              <a:t>haarcascade</a:t>
            </a:r>
            <a:r>
              <a:rPr lang="en-US" sz="2200" dirty="0">
                <a:effectLst/>
                <a:latin typeface="Times New Roman" panose="02020603050405020304" pitchFamily="18" charset="0"/>
                <a:ea typeface="Times New Roman" panose="02020603050405020304" pitchFamily="18" charset="0"/>
              </a:rPr>
              <a:t> for image identification in our test model. </a:t>
            </a:r>
            <a:r>
              <a:rPr lang="en-US" sz="2200" dirty="0" err="1">
                <a:effectLst/>
                <a:latin typeface="Times New Roman" panose="02020603050405020304" pitchFamily="18" charset="0"/>
                <a:ea typeface="Times New Roman" panose="02020603050405020304" pitchFamily="18" charset="0"/>
              </a:rPr>
              <a:t>Haarcascade</a:t>
            </a:r>
            <a:r>
              <a:rPr lang="en-US" sz="2200" dirty="0">
                <a:effectLst/>
                <a:latin typeface="Times New Roman" panose="02020603050405020304" pitchFamily="18" charset="0"/>
                <a:ea typeface="Times New Roman" panose="02020603050405020304" pitchFamily="18" charset="0"/>
              </a:rPr>
              <a:t> helps us in identifying facial features and extracting them. We use it to identify the eyes from a person’s face. Upon executing the test file, a video recorder opens that checks whether the persons eyes are open/ close and it computes a score. If the person’s eyes are closed for a count &gt;=16 it concludes that the persons eyes are closed indicating that the driver has fallen asleep and it rings an alarm and captures a picture.</a:t>
            </a:r>
          </a:p>
          <a:p>
            <a:pPr marL="0" indent="0" algn="just">
              <a:buNone/>
            </a:pPr>
            <a:endParaRPr lang="en-US" sz="1800" dirty="0">
              <a:latin typeface="Times New Roman" panose="02020603050405020304" pitchFamily="18" charset="0"/>
            </a:endParaRPr>
          </a:p>
          <a:p>
            <a:pPr marL="0" indent="0" algn="just">
              <a:buNone/>
            </a:pPr>
            <a:endParaRPr lang="en-IN" dirty="0"/>
          </a:p>
        </p:txBody>
      </p:sp>
      <p:pic>
        <p:nvPicPr>
          <p:cNvPr id="4" name="Picture 3">
            <a:extLst>
              <a:ext uri="{FF2B5EF4-FFF2-40B4-BE49-F238E27FC236}">
                <a16:creationId xmlns:a16="http://schemas.microsoft.com/office/drawing/2014/main" id="{2DAE684C-DC5B-9CD4-2759-0F574C54918A}"/>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212112" y="4108450"/>
            <a:ext cx="3048000" cy="2384425"/>
          </a:xfrm>
          <a:prstGeom prst="rect">
            <a:avLst/>
          </a:prstGeom>
          <a:noFill/>
        </p:spPr>
      </p:pic>
      <p:pic>
        <p:nvPicPr>
          <p:cNvPr id="5" name="Picture 4" descr="A person's face on a white board&#10;&#10;Description automatically generated with low confidence">
            <a:extLst>
              <a:ext uri="{FF2B5EF4-FFF2-40B4-BE49-F238E27FC236}">
                <a16:creationId xmlns:a16="http://schemas.microsoft.com/office/drawing/2014/main" id="{58FBA196-A74E-45CE-A1C7-F10192DE85E7}"/>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007935" y="4108450"/>
            <a:ext cx="3048000" cy="2334895"/>
          </a:xfrm>
          <a:prstGeom prst="rect">
            <a:avLst/>
          </a:prstGeom>
          <a:noFill/>
        </p:spPr>
      </p:pic>
    </p:spTree>
    <p:extLst>
      <p:ext uri="{BB962C8B-B14F-4D97-AF65-F5344CB8AC3E}">
        <p14:creationId xmlns:p14="http://schemas.microsoft.com/office/powerpoint/2010/main" val="1498064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E8E1E2-FED7-986C-6BC9-90147B8E38FB}"/>
              </a:ext>
            </a:extLst>
          </p:cNvPr>
          <p:cNvSpPr>
            <a:spLocks noGrp="1"/>
          </p:cNvSpPr>
          <p:nvPr>
            <p:ph type="title"/>
          </p:nvPr>
        </p:nvSpPr>
        <p:spPr>
          <a:xfrm>
            <a:off x="630936" y="640080"/>
            <a:ext cx="4818888" cy="1732788"/>
          </a:xfrm>
        </p:spPr>
        <p:txBody>
          <a:bodyPr anchor="b">
            <a:normAutofit/>
          </a:bodyPr>
          <a:lstStyle/>
          <a:p>
            <a:r>
              <a:rPr lang="en-US" sz="2700" b="1" dirty="0">
                <a:effectLst/>
                <a:latin typeface="Times New Roman" panose="02020603050405020304" pitchFamily="18" charset="0"/>
                <a:ea typeface="Times New Roman" panose="02020603050405020304" pitchFamily="18" charset="0"/>
              </a:rPr>
              <a:t>Results for CNN using NumPy:</a:t>
            </a:r>
            <a:br>
              <a:rPr lang="en-IN" sz="5400" dirty="0">
                <a:effectLst/>
                <a:latin typeface="Times New Roman" panose="02020603050405020304" pitchFamily="18" charset="0"/>
                <a:ea typeface="Times New Roman" panose="02020603050405020304" pitchFamily="18" charset="0"/>
              </a:rPr>
            </a:br>
            <a:endParaRPr lang="en-IN" sz="5400" dirty="0"/>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DAFCE0E-41F8-59AA-B774-EBB135D4F9F7}"/>
              </a:ext>
            </a:extLst>
          </p:cNvPr>
          <p:cNvSpPr>
            <a:spLocks noGrp="1"/>
          </p:cNvSpPr>
          <p:nvPr>
            <p:ph idx="1"/>
          </p:nvPr>
        </p:nvSpPr>
        <p:spPr>
          <a:xfrm>
            <a:off x="630936" y="2660904"/>
            <a:ext cx="4818888" cy="3547872"/>
          </a:xfrm>
        </p:spPr>
        <p:txBody>
          <a:bodyPr anchor="t">
            <a:normAutofit/>
          </a:bodyPr>
          <a:lstStyle/>
          <a:p>
            <a:pPr marL="0" indent="0">
              <a:buNone/>
            </a:pPr>
            <a:r>
              <a:rPr lang="en-US" sz="2200" dirty="0">
                <a:effectLst/>
                <a:latin typeface="Times New Roman" panose="02020603050405020304" pitchFamily="18" charset="0"/>
                <a:ea typeface="Times New Roman" panose="02020603050405020304" pitchFamily="18" charset="0"/>
              </a:rPr>
              <a:t>Our test file predicts whether the given test image is open or closed. </a:t>
            </a:r>
            <a:endParaRPr lang="en-IN" sz="2200" dirty="0">
              <a:effectLst/>
              <a:latin typeface="Times New Roman" panose="02020603050405020304" pitchFamily="18" charset="0"/>
              <a:ea typeface="Times New Roman" panose="02020603050405020304" pitchFamily="18" charset="0"/>
            </a:endParaRPr>
          </a:p>
          <a:p>
            <a:pPr marL="0" indent="0">
              <a:buNone/>
            </a:pPr>
            <a:endParaRPr lang="en-IN" sz="2200" dirty="0"/>
          </a:p>
        </p:txBody>
      </p:sp>
      <p:pic>
        <p:nvPicPr>
          <p:cNvPr id="4" name="Picture 3" descr="C:\Users\LaptopUser\AppData\Local\Microsoft\Windows\INetCache\Content.MSO\938FA372.tmp">
            <a:extLst>
              <a:ext uri="{FF2B5EF4-FFF2-40B4-BE49-F238E27FC236}">
                <a16:creationId xmlns:a16="http://schemas.microsoft.com/office/drawing/2014/main" id="{F19F6B29-6CA7-9DE6-322C-3D475940837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bwMode="auto">
          <a:xfrm>
            <a:off x="6325843" y="640080"/>
            <a:ext cx="5005377" cy="5577840"/>
          </a:xfrm>
          <a:prstGeom prst="rect">
            <a:avLst/>
          </a:prstGeom>
          <a:noFill/>
        </p:spPr>
      </p:pic>
    </p:spTree>
    <p:extLst>
      <p:ext uri="{BB962C8B-B14F-4D97-AF65-F5344CB8AC3E}">
        <p14:creationId xmlns:p14="http://schemas.microsoft.com/office/powerpoint/2010/main" val="2556098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C212B-0B27-D135-8650-1E059D7A89E7}"/>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INTRODUCTION</a:t>
            </a:r>
            <a:endParaRPr lang="en-US" dirty="0"/>
          </a:p>
        </p:txBody>
      </p:sp>
      <p:sp>
        <p:nvSpPr>
          <p:cNvPr id="3" name="Content Placeholder 2">
            <a:extLst>
              <a:ext uri="{FF2B5EF4-FFF2-40B4-BE49-F238E27FC236}">
                <a16:creationId xmlns:a16="http://schemas.microsoft.com/office/drawing/2014/main" id="{F4BDD7A4-4562-DEDE-B56C-0CB2D2CA350B}"/>
              </a:ext>
            </a:extLst>
          </p:cNvPr>
          <p:cNvSpPr>
            <a:spLocks noGrp="1"/>
          </p:cNvSpPr>
          <p:nvPr>
            <p:ph idx="1"/>
          </p:nvPr>
        </p:nvSpPr>
        <p:spPr/>
        <p:txBody>
          <a:bodyPr>
            <a:normAutofit fontScale="25000" lnSpcReduction="20000"/>
          </a:bodyPr>
          <a:lstStyle/>
          <a:p>
            <a:pPr algn="just"/>
            <a:r>
              <a:rPr lang="en-US" sz="9600" dirty="0">
                <a:latin typeface="Times New Roman" panose="02020603050405020304" pitchFamily="18" charset="0"/>
                <a:cs typeface="Times New Roman" panose="02020603050405020304" pitchFamily="18" charset="0"/>
              </a:rPr>
              <a:t>Increased demand for mobility has necessitated faster transportation growth in recent years. The automobile is now an essential way of commuting for most people. Although automobile has altered people's lifestyles and made routine activities more convenient, it is also connected to a range of negative consequences, such as road accidents. </a:t>
            </a:r>
          </a:p>
          <a:p>
            <a:r>
              <a:rPr lang="en-US" sz="9600" dirty="0">
                <a:latin typeface="Times New Roman" panose="02020603050405020304" pitchFamily="18" charset="0"/>
                <a:cs typeface="Times New Roman" panose="02020603050405020304" pitchFamily="18" charset="0"/>
              </a:rPr>
              <a:t>As we know, sleeping while driving is very dangerous not only for the driver, but also for others. </a:t>
            </a:r>
          </a:p>
          <a:p>
            <a:r>
              <a:rPr lang="en-US" sz="9600" dirty="0">
                <a:latin typeface="Times New Roman" panose="02020603050405020304" pitchFamily="18" charset="0"/>
                <a:cs typeface="Times New Roman" panose="02020603050405020304" pitchFamily="18" charset="0"/>
              </a:rPr>
              <a:t>Numerous accident cases have been reported due to the driver falling asleep while driving for maybe even a second. </a:t>
            </a:r>
          </a:p>
          <a:p>
            <a:pPr algn="just"/>
            <a:r>
              <a:rPr lang="en-US" sz="9600" dirty="0">
                <a:latin typeface="Times New Roman" panose="02020603050405020304" pitchFamily="18" charset="0"/>
                <a:cs typeface="Times New Roman" panose="02020603050405020304" pitchFamily="18" charset="0"/>
              </a:rPr>
              <a:t>The most disturbing issue is that drowsy driving isn't merely falling asleep behind the wheel. When a driver is not paying full attention to the road, drowsy driving can be as simple as a momentary state of unconsciousness.</a:t>
            </a:r>
          </a:p>
          <a:p>
            <a:pPr algn="just"/>
            <a:r>
              <a:rPr lang="en-US" sz="9600" dirty="0">
                <a:latin typeface="Times New Roman" panose="02020603050405020304" pitchFamily="18" charset="0"/>
                <a:cs typeface="Times New Roman" panose="02020603050405020304" pitchFamily="18" charset="0"/>
              </a:rPr>
              <a:t>Our approach to this issue is to create a detection system that identifies the key aspects of drowsiness and send out an alert before it's too late, utilizing image detection/recognition and CNN algorithms.</a:t>
            </a:r>
          </a:p>
          <a:p>
            <a:pPr marL="0" indent="0" algn="just">
              <a:buNone/>
            </a:pPr>
            <a:r>
              <a:rPr lang="en-US" sz="8800" dirty="0">
                <a:latin typeface="Times New Roman" panose="02020603050405020304" pitchFamily="18" charset="0"/>
                <a:cs typeface="Times New Roman" panose="02020603050405020304" pitchFamily="18" charset="0"/>
              </a:rPr>
              <a:t> </a:t>
            </a:r>
            <a:endParaRPr lang="en-US" sz="8800" dirty="0">
              <a:effectLst/>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721441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729CF-3770-5EFD-C493-461929A51A14}"/>
              </a:ext>
            </a:extLst>
          </p:cNvPr>
          <p:cNvSpPr>
            <a:spLocks noGrp="1"/>
          </p:cNvSpPr>
          <p:nvPr>
            <p:ph type="title"/>
          </p:nvPr>
        </p:nvSpPr>
        <p:spPr>
          <a:xfrm>
            <a:off x="739047" y="1"/>
            <a:ext cx="10614753" cy="832399"/>
          </a:xfrm>
        </p:spPr>
        <p:txBody>
          <a:bodyPr/>
          <a:lstStyle/>
          <a:p>
            <a:r>
              <a:rPr lang="en-US" dirty="0">
                <a:latin typeface="Times New Roman" panose="02020603050405020304" pitchFamily="18" charset="0"/>
                <a:cs typeface="Times New Roman" panose="02020603050405020304" pitchFamily="18" charset="0"/>
              </a:rPr>
              <a:t>Conclusion</a:t>
            </a:r>
          </a:p>
        </p:txBody>
      </p:sp>
      <p:graphicFrame>
        <p:nvGraphicFramePr>
          <p:cNvPr id="7" name="Table 7">
            <a:extLst>
              <a:ext uri="{FF2B5EF4-FFF2-40B4-BE49-F238E27FC236}">
                <a16:creationId xmlns:a16="http://schemas.microsoft.com/office/drawing/2014/main" id="{160E69BA-FB47-5299-3A83-7F006A9A3A5D}"/>
              </a:ext>
            </a:extLst>
          </p:cNvPr>
          <p:cNvGraphicFramePr>
            <a:graphicFrameLocks noGrp="1"/>
          </p:cNvGraphicFramePr>
          <p:nvPr>
            <p:ph idx="1"/>
            <p:extLst>
              <p:ext uri="{D42A27DB-BD31-4B8C-83A1-F6EECF244321}">
                <p14:modId xmlns:p14="http://schemas.microsoft.com/office/powerpoint/2010/main" val="3579934330"/>
              </p:ext>
            </p:extLst>
          </p:nvPr>
        </p:nvGraphicFramePr>
        <p:xfrm>
          <a:off x="815248" y="832400"/>
          <a:ext cx="9436335" cy="2011680"/>
        </p:xfrm>
        <a:graphic>
          <a:graphicData uri="http://schemas.openxmlformats.org/drawingml/2006/table">
            <a:tbl>
              <a:tblPr firstRow="1" bandRow="1">
                <a:tableStyleId>{5C22544A-7EE6-4342-B048-85BDC9FD1C3A}</a:tableStyleId>
              </a:tblPr>
              <a:tblGrid>
                <a:gridCol w="2390554">
                  <a:extLst>
                    <a:ext uri="{9D8B030D-6E8A-4147-A177-3AD203B41FA5}">
                      <a16:colId xmlns:a16="http://schemas.microsoft.com/office/drawing/2014/main" val="77859155"/>
                    </a:ext>
                  </a:extLst>
                </a:gridCol>
                <a:gridCol w="2367603">
                  <a:extLst>
                    <a:ext uri="{9D8B030D-6E8A-4147-A177-3AD203B41FA5}">
                      <a16:colId xmlns:a16="http://schemas.microsoft.com/office/drawing/2014/main" val="1058800210"/>
                    </a:ext>
                  </a:extLst>
                </a:gridCol>
                <a:gridCol w="2339089">
                  <a:extLst>
                    <a:ext uri="{9D8B030D-6E8A-4147-A177-3AD203B41FA5}">
                      <a16:colId xmlns:a16="http://schemas.microsoft.com/office/drawing/2014/main" val="806143774"/>
                    </a:ext>
                  </a:extLst>
                </a:gridCol>
                <a:gridCol w="2339089">
                  <a:extLst>
                    <a:ext uri="{9D8B030D-6E8A-4147-A177-3AD203B41FA5}">
                      <a16:colId xmlns:a16="http://schemas.microsoft.com/office/drawing/2014/main" val="352113994"/>
                    </a:ext>
                  </a:extLst>
                </a:gridCol>
              </a:tblGrid>
              <a:tr h="597466">
                <a:tc>
                  <a:txBody>
                    <a:bodyPr/>
                    <a:lstStyle/>
                    <a:p>
                      <a:endParaRPr lang="en-US" dirty="0"/>
                    </a:p>
                  </a:txBody>
                  <a:tcPr/>
                </a:tc>
                <a:tc>
                  <a:txBody>
                    <a:bodyPr/>
                    <a:lstStyle/>
                    <a:p>
                      <a:r>
                        <a:rPr lang="en-US" dirty="0">
                          <a:latin typeface="Times New Roman" panose="02020603050405020304" pitchFamily="18" charset="0"/>
                          <a:cs typeface="Times New Roman" panose="02020603050405020304" pitchFamily="18" charset="0"/>
                        </a:rPr>
                        <a:t>Train accuracy</a:t>
                      </a:r>
                    </a:p>
                  </a:txBody>
                  <a:tcPr/>
                </a:tc>
                <a:tc>
                  <a:txBody>
                    <a:bodyPr/>
                    <a:lstStyle/>
                    <a:p>
                      <a:r>
                        <a:rPr lang="en-US" dirty="0">
                          <a:latin typeface="Times New Roman" panose="02020603050405020304" pitchFamily="18" charset="0"/>
                          <a:cs typeface="Times New Roman" panose="02020603050405020304" pitchFamily="18" charset="0"/>
                        </a:rPr>
                        <a:t>Test accuracy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Times New Roman" panose="02020603050405020304" pitchFamily="18" charset="0"/>
                          <a:cs typeface="Times New Roman" panose="02020603050405020304" pitchFamily="18" charset="0"/>
                        </a:rPr>
                        <a:t>Loss Accuracy</a:t>
                      </a:r>
                    </a:p>
                    <a:p>
                      <a:endParaRPr lang="en-US" dirty="0"/>
                    </a:p>
                  </a:txBody>
                  <a:tcPr/>
                </a:tc>
                <a:extLst>
                  <a:ext uri="{0D108BD9-81ED-4DB2-BD59-A6C34878D82A}">
                    <a16:rowId xmlns:a16="http://schemas.microsoft.com/office/drawing/2014/main" val="1197400872"/>
                  </a:ext>
                </a:extLst>
              </a:tr>
              <a:tr h="426761">
                <a:tc>
                  <a:txBody>
                    <a:bodyPr/>
                    <a:lstStyle/>
                    <a:p>
                      <a:r>
                        <a:rPr lang="en-US" sz="2400" dirty="0">
                          <a:latin typeface="Times New Roman" panose="02020603050405020304" pitchFamily="18" charset="0"/>
                          <a:cs typeface="Times New Roman" panose="02020603050405020304" pitchFamily="18" charset="0"/>
                        </a:rPr>
                        <a:t>CNN _</a:t>
                      </a:r>
                      <a:r>
                        <a:rPr lang="en-US" sz="2400" dirty="0" err="1">
                          <a:latin typeface="Times New Roman" panose="02020603050405020304" pitchFamily="18" charset="0"/>
                          <a:cs typeface="Times New Roman" panose="02020603050405020304" pitchFamily="18" charset="0"/>
                        </a:rPr>
                        <a:t>Keras</a:t>
                      </a:r>
                      <a:endParaRPr lang="en-US" sz="2400" dirty="0">
                        <a:latin typeface="Times New Roman" panose="02020603050405020304" pitchFamily="18" charset="0"/>
                        <a:cs typeface="Times New Roman" panose="02020603050405020304" pitchFamily="18" charset="0"/>
                      </a:endParaRPr>
                    </a:p>
                  </a:txBody>
                  <a:tcPr/>
                </a:tc>
                <a:tc>
                  <a:txBody>
                    <a:bodyPr/>
                    <a:lstStyle/>
                    <a:p>
                      <a:r>
                        <a:rPr lang="en-US" sz="2400" dirty="0">
                          <a:latin typeface="Times New Roman" panose="02020603050405020304" pitchFamily="18" charset="0"/>
                          <a:cs typeface="Times New Roman" panose="02020603050405020304" pitchFamily="18" charset="0"/>
                        </a:rPr>
                        <a:t>95.3</a:t>
                      </a:r>
                    </a:p>
                  </a:txBody>
                  <a:tcPr/>
                </a:tc>
                <a:tc>
                  <a:txBody>
                    <a:bodyPr/>
                    <a:lstStyle/>
                    <a:p>
                      <a:r>
                        <a:rPr lang="en-US" sz="2400" dirty="0">
                          <a:latin typeface="Times New Roman" panose="02020603050405020304" pitchFamily="18" charset="0"/>
                          <a:cs typeface="Times New Roman" panose="02020603050405020304" pitchFamily="18" charset="0"/>
                        </a:rPr>
                        <a:t>95.0</a:t>
                      </a:r>
                    </a:p>
                  </a:txBody>
                  <a:tcPr/>
                </a:tc>
                <a:tc>
                  <a:txBody>
                    <a:bodyPr/>
                    <a:lstStyle/>
                    <a:p>
                      <a:r>
                        <a:rPr lang="en-US" sz="2400" dirty="0">
                          <a:latin typeface="Times New Roman" panose="02020603050405020304" pitchFamily="18" charset="0"/>
                          <a:cs typeface="Times New Roman" panose="02020603050405020304" pitchFamily="18" charset="0"/>
                        </a:rPr>
                        <a:t>13.6</a:t>
                      </a:r>
                    </a:p>
                  </a:txBody>
                  <a:tcPr/>
                </a:tc>
                <a:extLst>
                  <a:ext uri="{0D108BD9-81ED-4DB2-BD59-A6C34878D82A}">
                    <a16:rowId xmlns:a16="http://schemas.microsoft.com/office/drawing/2014/main" val="252870920"/>
                  </a:ext>
                </a:extLst>
              </a:tr>
              <a:tr h="426761">
                <a:tc>
                  <a:txBody>
                    <a:bodyPr/>
                    <a:lstStyle/>
                    <a:p>
                      <a:r>
                        <a:rPr lang="en-US" sz="2400" dirty="0">
                          <a:latin typeface="Times New Roman" panose="02020603050405020304" pitchFamily="18" charset="0"/>
                          <a:cs typeface="Times New Roman" panose="02020603050405020304" pitchFamily="18" charset="0"/>
                        </a:rPr>
                        <a:t>VGG16</a:t>
                      </a:r>
                    </a:p>
                  </a:txBody>
                  <a:tcPr/>
                </a:tc>
                <a:tc>
                  <a:txBody>
                    <a:bodyPr/>
                    <a:lstStyle/>
                    <a:p>
                      <a:r>
                        <a:rPr lang="en-US" sz="2400" dirty="0">
                          <a:latin typeface="Times New Roman" panose="02020603050405020304" pitchFamily="18" charset="0"/>
                          <a:cs typeface="Times New Roman" panose="02020603050405020304" pitchFamily="18" charset="0"/>
                        </a:rPr>
                        <a:t>98.62</a:t>
                      </a:r>
                    </a:p>
                  </a:txBody>
                  <a:tcPr/>
                </a:tc>
                <a:tc>
                  <a:txBody>
                    <a:bodyPr/>
                    <a:lstStyle/>
                    <a:p>
                      <a:r>
                        <a:rPr lang="en-US" sz="2400" dirty="0">
                          <a:latin typeface="Times New Roman" panose="02020603050405020304" pitchFamily="18" charset="0"/>
                          <a:cs typeface="Times New Roman" panose="02020603050405020304" pitchFamily="18" charset="0"/>
                        </a:rPr>
                        <a:t>97.25</a:t>
                      </a:r>
                    </a:p>
                  </a:txBody>
                  <a:tcPr/>
                </a:tc>
                <a:tc>
                  <a:txBody>
                    <a:bodyPr/>
                    <a:lstStyle/>
                    <a:p>
                      <a:r>
                        <a:rPr lang="en-US" sz="2400" dirty="0">
                          <a:latin typeface="Times New Roman" panose="02020603050405020304" pitchFamily="18" charset="0"/>
                          <a:cs typeface="Times New Roman" panose="02020603050405020304" pitchFamily="18" charset="0"/>
                        </a:rPr>
                        <a:t>03.91</a:t>
                      </a:r>
                    </a:p>
                  </a:txBody>
                  <a:tcPr/>
                </a:tc>
                <a:extLst>
                  <a:ext uri="{0D108BD9-81ED-4DB2-BD59-A6C34878D82A}">
                    <a16:rowId xmlns:a16="http://schemas.microsoft.com/office/drawing/2014/main" val="2646967693"/>
                  </a:ext>
                </a:extLst>
              </a:tr>
              <a:tr h="426761">
                <a:tc>
                  <a:txBody>
                    <a:bodyPr/>
                    <a:lstStyle/>
                    <a:p>
                      <a:r>
                        <a:rPr lang="en-US" sz="2400" dirty="0" err="1">
                          <a:latin typeface="Times New Roman" panose="02020603050405020304" pitchFamily="18" charset="0"/>
                          <a:cs typeface="Times New Roman" panose="02020603050405020304" pitchFamily="18" charset="0"/>
                        </a:rPr>
                        <a:t>CNN_NumPy</a:t>
                      </a:r>
                      <a:endParaRPr lang="en-US" sz="2400" dirty="0">
                        <a:latin typeface="Times New Roman" panose="02020603050405020304" pitchFamily="18" charset="0"/>
                        <a:cs typeface="Times New Roman" panose="02020603050405020304" pitchFamily="18" charset="0"/>
                      </a:endParaRPr>
                    </a:p>
                  </a:txBody>
                  <a:tcPr/>
                </a:tc>
                <a:tc>
                  <a:txBody>
                    <a:bodyPr/>
                    <a:lstStyle/>
                    <a:p>
                      <a:r>
                        <a:rPr lang="en-US" sz="2400" dirty="0">
                          <a:latin typeface="Times New Roman" panose="02020603050405020304" pitchFamily="18" charset="0"/>
                          <a:cs typeface="Times New Roman" panose="02020603050405020304" pitchFamily="18" charset="0"/>
                        </a:rPr>
                        <a:t>54</a:t>
                      </a:r>
                    </a:p>
                  </a:txBody>
                  <a:tcPr/>
                </a:tc>
                <a:tc>
                  <a:txBody>
                    <a:bodyPr/>
                    <a:lstStyle/>
                    <a:p>
                      <a:r>
                        <a:rPr lang="en-US" sz="2400" dirty="0">
                          <a:latin typeface="Times New Roman" panose="02020603050405020304" pitchFamily="18" charset="0"/>
                          <a:cs typeface="Times New Roman" panose="02020603050405020304" pitchFamily="18" charset="0"/>
                        </a:rPr>
                        <a:t>50</a:t>
                      </a:r>
                    </a:p>
                  </a:txBody>
                  <a:tcPr/>
                </a:tc>
                <a:tc>
                  <a:txBody>
                    <a:bodyPr/>
                    <a:lstStyle/>
                    <a:p>
                      <a:r>
                        <a:rPr lang="en-US" sz="2400" dirty="0">
                          <a:latin typeface="Times New Roman" panose="02020603050405020304" pitchFamily="18" charset="0"/>
                          <a:cs typeface="Times New Roman" panose="02020603050405020304" pitchFamily="18" charset="0"/>
                        </a:rPr>
                        <a:t>69.3</a:t>
                      </a:r>
                    </a:p>
                  </a:txBody>
                  <a:tcPr/>
                </a:tc>
                <a:extLst>
                  <a:ext uri="{0D108BD9-81ED-4DB2-BD59-A6C34878D82A}">
                    <a16:rowId xmlns:a16="http://schemas.microsoft.com/office/drawing/2014/main" val="1963409283"/>
                  </a:ext>
                </a:extLst>
              </a:tr>
            </a:tbl>
          </a:graphicData>
        </a:graphic>
      </p:graphicFrame>
      <p:sp>
        <p:nvSpPr>
          <p:cNvPr id="8" name="TextBox 7">
            <a:extLst>
              <a:ext uri="{FF2B5EF4-FFF2-40B4-BE49-F238E27FC236}">
                <a16:creationId xmlns:a16="http://schemas.microsoft.com/office/drawing/2014/main" id="{BAADA798-E84D-2D75-9E52-7C6ACD54E554}"/>
              </a:ext>
            </a:extLst>
          </p:cNvPr>
          <p:cNvSpPr txBox="1"/>
          <p:nvPr/>
        </p:nvSpPr>
        <p:spPr>
          <a:xfrm>
            <a:off x="4790941" y="1159099"/>
            <a:ext cx="184731" cy="369332"/>
          </a:xfrm>
          <a:prstGeom prst="rect">
            <a:avLst/>
          </a:prstGeom>
          <a:noFill/>
        </p:spPr>
        <p:txBody>
          <a:bodyPr wrap="none" rtlCol="0">
            <a:spAutoFit/>
          </a:bodyPr>
          <a:lstStyle/>
          <a:p>
            <a:endParaRPr lang="en-US"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9F5980F9-7CE3-D2EE-8F19-93283B409608}"/>
              </a:ext>
            </a:extLst>
          </p:cNvPr>
          <p:cNvSpPr txBox="1"/>
          <p:nvPr/>
        </p:nvSpPr>
        <p:spPr>
          <a:xfrm>
            <a:off x="815248" y="4109292"/>
            <a:ext cx="9436335" cy="830997"/>
          </a:xfrm>
          <a:prstGeom prst="rect">
            <a:avLst/>
          </a:prstGeom>
          <a:noFill/>
        </p:spPr>
        <p:txBody>
          <a:bodyPr wrap="square" rtlCol="0">
            <a:spAutoFit/>
          </a:bodyPr>
          <a:lstStyle/>
          <a:p>
            <a:pPr marL="342900" indent="-342900" algn="just">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Above stats says that vgg16 model gives high accuracy because it’s a Transfer Learning Model</a:t>
            </a:r>
            <a:endParaRPr lang="en-US" sz="2400" dirty="0"/>
          </a:p>
        </p:txBody>
      </p:sp>
    </p:spTree>
    <p:extLst>
      <p:ext uri="{BB962C8B-B14F-4D97-AF65-F5344CB8AC3E}">
        <p14:creationId xmlns:p14="http://schemas.microsoft.com/office/powerpoint/2010/main" val="173577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4830C9-F987-AD86-D02C-E07557F8A73F}"/>
              </a:ext>
            </a:extLst>
          </p:cNvPr>
          <p:cNvSpPr>
            <a:spLocks noGrp="1"/>
          </p:cNvSpPr>
          <p:nvPr>
            <p:ph idx="1"/>
          </p:nvPr>
        </p:nvSpPr>
        <p:spPr>
          <a:xfrm>
            <a:off x="661930" y="1253331"/>
            <a:ext cx="10515600" cy="4351338"/>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1.In CNN using NumPy we can try to improve the accuracy by adding more convolution layers , pooling layers and activation functions that will help to improve the model performance and accuracy. </a:t>
            </a:r>
          </a:p>
          <a:p>
            <a:pPr marL="0" indent="0" algn="just">
              <a:buNone/>
            </a:pPr>
            <a:r>
              <a:rPr lang="en-US" sz="2400" dirty="0">
                <a:latin typeface="Times New Roman" panose="02020603050405020304" pitchFamily="18" charset="0"/>
                <a:cs typeface="Times New Roman" panose="02020603050405020304" pitchFamily="18" charset="0"/>
              </a:rPr>
              <a:t>2. CNN using NumPy model that will work in </a:t>
            </a:r>
            <a:r>
              <a:rPr lang="en-US" sz="2400" dirty="0" err="1">
                <a:latin typeface="Times New Roman" panose="02020603050405020304" pitchFamily="18" charset="0"/>
                <a:cs typeface="Times New Roman" panose="02020603050405020304" pitchFamily="18" charset="0"/>
              </a:rPr>
              <a:t>realtime</a:t>
            </a:r>
            <a:r>
              <a:rPr lang="en-US" sz="2400" dirty="0">
                <a:latin typeface="Times New Roman" panose="02020603050405020304" pitchFamily="18" charset="0"/>
                <a:cs typeface="Times New Roman" panose="02020603050405020304" pitchFamily="18" charset="0"/>
              </a:rPr>
              <a:t> like our </a:t>
            </a: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model</a:t>
            </a:r>
          </a:p>
          <a:p>
            <a:pPr marL="0" indent="0" algn="just">
              <a:buNone/>
            </a:pPr>
            <a:r>
              <a:rPr lang="en-US" sz="2400" dirty="0">
                <a:latin typeface="Times New Roman" panose="02020603050405020304" pitchFamily="18" charset="0"/>
                <a:cs typeface="Times New Roman" panose="02020603050405020304" pitchFamily="18" charset="0"/>
              </a:rPr>
              <a:t>3. We can also integrate all the models into a working environment and see which gives the best performance.</a:t>
            </a:r>
          </a:p>
          <a:p>
            <a:endParaRPr lang="en-US" sz="2400" dirty="0"/>
          </a:p>
        </p:txBody>
      </p:sp>
      <p:sp>
        <p:nvSpPr>
          <p:cNvPr id="4" name="TextBox 3">
            <a:extLst>
              <a:ext uri="{FF2B5EF4-FFF2-40B4-BE49-F238E27FC236}">
                <a16:creationId xmlns:a16="http://schemas.microsoft.com/office/drawing/2014/main" id="{4640F0D6-74BE-C03B-A151-002B7B7B3D20}"/>
              </a:ext>
            </a:extLst>
          </p:cNvPr>
          <p:cNvSpPr txBox="1"/>
          <p:nvPr/>
        </p:nvSpPr>
        <p:spPr>
          <a:xfrm>
            <a:off x="661930" y="528810"/>
            <a:ext cx="5412010" cy="769441"/>
          </a:xfrm>
          <a:prstGeom prst="rect">
            <a:avLst/>
          </a:prstGeom>
          <a:noFill/>
        </p:spPr>
        <p:txBody>
          <a:bodyPr wrap="square" rtlCol="0">
            <a:spAutoFit/>
          </a:bodyPr>
          <a:lstStyle/>
          <a:p>
            <a:r>
              <a:rPr lang="en-US" sz="4400" dirty="0">
                <a:latin typeface="Times New Roman" panose="02020603050405020304" pitchFamily="18" charset="0"/>
                <a:cs typeface="Times New Roman" panose="02020603050405020304" pitchFamily="18" charset="0"/>
              </a:rPr>
              <a:t>Future improvements</a:t>
            </a:r>
          </a:p>
        </p:txBody>
      </p:sp>
    </p:spTree>
    <p:extLst>
      <p:ext uri="{BB962C8B-B14F-4D97-AF65-F5344CB8AC3E}">
        <p14:creationId xmlns:p14="http://schemas.microsoft.com/office/powerpoint/2010/main" val="3880211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F79628-3E54-1682-8506-234971AD563D}"/>
              </a:ext>
            </a:extLst>
          </p:cNvPr>
          <p:cNvSpPr>
            <a:spLocks noGrp="1"/>
          </p:cNvSpPr>
          <p:nvPr>
            <p:ph type="title"/>
          </p:nvPr>
        </p:nvSpPr>
        <p:spPr>
          <a:xfrm>
            <a:off x="838201" y="365125"/>
            <a:ext cx="5251316" cy="1807305"/>
          </a:xfrm>
        </p:spPr>
        <p:txBody>
          <a:bodyPr>
            <a:normAutofit/>
          </a:bodyPr>
          <a:lstStyle/>
          <a:p>
            <a:r>
              <a:rPr lang="en-US" b="1" dirty="0">
                <a:latin typeface="Times New Roman" panose="02020603050405020304" pitchFamily="18" charset="0"/>
                <a:cs typeface="Times New Roman" panose="02020603050405020304" pitchFamily="18" charset="0"/>
              </a:rPr>
              <a:t>Dataset </a:t>
            </a:r>
            <a:endParaRPr lang="en-US" dirty="0"/>
          </a:p>
        </p:txBody>
      </p:sp>
      <p:sp>
        <p:nvSpPr>
          <p:cNvPr id="3" name="Content Placeholder 2">
            <a:extLst>
              <a:ext uri="{FF2B5EF4-FFF2-40B4-BE49-F238E27FC236}">
                <a16:creationId xmlns:a16="http://schemas.microsoft.com/office/drawing/2014/main" id="{C55A0A9F-0C10-8A82-2DFD-25474A41F2D1}"/>
              </a:ext>
            </a:extLst>
          </p:cNvPr>
          <p:cNvSpPr>
            <a:spLocks noGrp="1"/>
          </p:cNvSpPr>
          <p:nvPr>
            <p:ph idx="1"/>
          </p:nvPr>
        </p:nvSpPr>
        <p:spPr>
          <a:xfrm>
            <a:off x="838200" y="2333297"/>
            <a:ext cx="4619621" cy="3843666"/>
          </a:xfrm>
        </p:spPr>
        <p:txBody>
          <a:bodyPr>
            <a:normAutofit/>
          </a:bodyPr>
          <a:lstStyle/>
          <a:p>
            <a:pPr algn="just"/>
            <a:r>
              <a:rPr lang="en-US" sz="2400" dirty="0">
                <a:latin typeface="Times New Roman" panose="02020603050405020304" pitchFamily="18" charset="0"/>
                <a:cs typeface="Times New Roman" panose="02020603050405020304" pitchFamily="18" charset="0"/>
              </a:rPr>
              <a:t>We have taken the dataset from Kaggle.</a:t>
            </a:r>
          </a:p>
          <a:p>
            <a:pPr algn="just"/>
            <a:r>
              <a:rPr lang="en-US" sz="2400" dirty="0">
                <a:latin typeface="Times New Roman" panose="02020603050405020304" pitchFamily="18" charset="0"/>
                <a:cs typeface="Times New Roman" panose="02020603050405020304" pitchFamily="18" charset="0"/>
              </a:rPr>
              <a:t>We are considering the movement of eyes, whether a person’s eyes are open or closed.</a:t>
            </a:r>
          </a:p>
          <a:p>
            <a:pPr algn="just"/>
            <a:r>
              <a:rPr lang="en-US" sz="2400" dirty="0">
                <a:latin typeface="Times New Roman" panose="02020603050405020304" pitchFamily="18" charset="0"/>
                <a:cs typeface="Times New Roman" panose="02020603050405020304" pitchFamily="18" charset="0"/>
              </a:rPr>
              <a:t> The dataset contains images of drowsiness-related data.</a:t>
            </a:r>
          </a:p>
          <a:p>
            <a:pPr algn="just"/>
            <a:r>
              <a:rPr lang="en-US" sz="2400" dirty="0">
                <a:latin typeface="Times New Roman" panose="02020603050405020304" pitchFamily="18" charset="0"/>
                <a:cs typeface="Times New Roman" panose="02020603050405020304" pitchFamily="18" charset="0"/>
              </a:rPr>
              <a:t>The images are categorized into  Open Eyes, Closed Eyes.</a:t>
            </a:r>
          </a:p>
          <a:p>
            <a:endParaRPr lang="en-US" sz="2000" dirty="0"/>
          </a:p>
        </p:txBody>
      </p:sp>
      <p:pic>
        <p:nvPicPr>
          <p:cNvPr id="5" name="Picture 4" descr="3D art of a person">
            <a:extLst>
              <a:ext uri="{FF2B5EF4-FFF2-40B4-BE49-F238E27FC236}">
                <a16:creationId xmlns:a16="http://schemas.microsoft.com/office/drawing/2014/main" id="{7D580A2E-F47B-3CFE-3066-AE37B4CA69FF}"/>
              </a:ext>
            </a:extLst>
          </p:cNvPr>
          <p:cNvPicPr>
            <a:picLocks noChangeAspect="1"/>
          </p:cNvPicPr>
          <p:nvPr/>
        </p:nvPicPr>
        <p:blipFill rotWithShape="1">
          <a:blip r:embed="rId2"/>
          <a:srcRect r="13054"/>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57385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A37CD-C534-862D-A88C-3ACB6032634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Project Flow</a:t>
            </a:r>
          </a:p>
        </p:txBody>
      </p:sp>
      <p:sp>
        <p:nvSpPr>
          <p:cNvPr id="3" name="Content Placeholder 2">
            <a:extLst>
              <a:ext uri="{FF2B5EF4-FFF2-40B4-BE49-F238E27FC236}">
                <a16:creationId xmlns:a16="http://schemas.microsoft.com/office/drawing/2014/main" id="{E0425FFB-C575-CA11-D534-948E9A8C8D3A}"/>
              </a:ext>
            </a:extLst>
          </p:cNvPr>
          <p:cNvSpPr>
            <a:spLocks noGrp="1"/>
          </p:cNvSpPr>
          <p:nvPr>
            <p:ph idx="1"/>
          </p:nvPr>
        </p:nvSpPr>
        <p:spPr>
          <a:xfrm>
            <a:off x="838200" y="1297858"/>
            <a:ext cx="10515600" cy="5477515"/>
          </a:xfrm>
        </p:spPr>
        <p:txBody>
          <a:bodyPr>
            <a:noAutofit/>
          </a:bodyPr>
          <a:lstStyle/>
          <a:p>
            <a:pPr algn="just"/>
            <a:r>
              <a:rPr lang="en-US" sz="2400" dirty="0">
                <a:latin typeface="Times New Roman" panose="02020603050405020304" pitchFamily="18" charset="0"/>
                <a:cs typeface="Times New Roman" panose="02020603050405020304" pitchFamily="18" charset="0"/>
              </a:rPr>
              <a:t>We have implemented our project using:               </a:t>
            </a:r>
          </a:p>
          <a:p>
            <a:pPr marL="0" indent="0" algn="just">
              <a:buNone/>
            </a:pPr>
            <a:r>
              <a:rPr lang="en-US" sz="2400" dirty="0">
                <a:latin typeface="Times New Roman" panose="02020603050405020304" pitchFamily="18" charset="0"/>
                <a:cs typeface="Times New Roman" panose="02020603050405020304" pitchFamily="18" charset="0"/>
              </a:rPr>
              <a:t>	1. CNN model using np arrays. </a:t>
            </a:r>
          </a:p>
          <a:p>
            <a:pPr marL="0" indent="0" algn="just">
              <a:buNone/>
            </a:pPr>
            <a:r>
              <a:rPr lang="en-US" sz="2400" dirty="0">
                <a:latin typeface="Times New Roman" panose="02020603050405020304" pitchFamily="18" charset="0"/>
                <a:cs typeface="Times New Roman" panose="02020603050405020304" pitchFamily="18" charset="0"/>
              </a:rPr>
              <a:t>              2. CNN model using </a:t>
            </a: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a:t>
            </a:r>
          </a:p>
          <a:p>
            <a:pPr marL="0" indent="0" algn="just">
              <a:buNone/>
            </a:pPr>
            <a:r>
              <a:rPr lang="en-US" sz="2400" dirty="0">
                <a:latin typeface="Times New Roman" panose="02020603050405020304" pitchFamily="18" charset="0"/>
                <a:cs typeface="Times New Roman" panose="02020603050405020304" pitchFamily="18" charset="0"/>
              </a:rPr>
              <a:t>	3. VGG 16 model using </a:t>
            </a: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a:t>
            </a:r>
          </a:p>
          <a:p>
            <a:pPr algn="just"/>
            <a:r>
              <a:rPr lang="en-US" sz="2400" dirty="0">
                <a:latin typeface="Times New Roman" panose="02020603050405020304" pitchFamily="18" charset="0"/>
                <a:cs typeface="Times New Roman" panose="02020603050405020304" pitchFamily="18" charset="0"/>
              </a:rPr>
              <a:t>Project contains 5 </a:t>
            </a:r>
            <a:r>
              <a:rPr lang="en-US" sz="2400" dirty="0" err="1">
                <a:latin typeface="Times New Roman" panose="02020603050405020304" pitchFamily="18" charset="0"/>
                <a:cs typeface="Times New Roman" panose="02020603050405020304" pitchFamily="18" charset="0"/>
              </a:rPr>
              <a:t>ipynb</a:t>
            </a:r>
            <a:r>
              <a:rPr lang="en-US" sz="2400" dirty="0">
                <a:latin typeface="Times New Roman" panose="02020603050405020304" pitchFamily="18" charset="0"/>
                <a:cs typeface="Times New Roman" panose="02020603050405020304" pitchFamily="18" charset="0"/>
              </a:rPr>
              <a:t> files:</a:t>
            </a:r>
          </a:p>
          <a:p>
            <a:pPr marL="0" indent="0" algn="just">
              <a:buNone/>
            </a:pPr>
            <a:r>
              <a:rPr lang="en-US" sz="2400" dirty="0">
                <a:latin typeface="Times New Roman" panose="02020603050405020304" pitchFamily="18" charset="0"/>
                <a:cs typeface="Times New Roman" panose="02020603050405020304" pitchFamily="18" charset="0"/>
              </a:rPr>
              <a:t>	1. CNN file using np arrays from scratch </a:t>
            </a:r>
          </a:p>
          <a:p>
            <a:pPr marL="0" indent="0" algn="just">
              <a:buNone/>
            </a:pPr>
            <a:r>
              <a:rPr lang="en-US" sz="2400" dirty="0">
                <a:latin typeface="Times New Roman" panose="02020603050405020304" pitchFamily="18" charset="0"/>
                <a:cs typeface="Times New Roman" panose="02020603050405020304" pitchFamily="18" charset="0"/>
              </a:rPr>
              <a:t>	2. CNN model using </a:t>
            </a:r>
            <a:r>
              <a:rPr lang="en-US" sz="2400" dirty="0" err="1">
                <a:latin typeface="Times New Roman" panose="02020603050405020304" pitchFamily="18" charset="0"/>
                <a:cs typeface="Times New Roman" panose="02020603050405020304" pitchFamily="18" charset="0"/>
              </a:rPr>
              <a:t>keras</a:t>
            </a:r>
            <a:endParaRPr lang="en-US" sz="2400" dirty="0">
              <a:latin typeface="Times New Roman" panose="02020603050405020304" pitchFamily="18" charset="0"/>
              <a:cs typeface="Times New Roman" panose="02020603050405020304" pitchFamily="18" charset="0"/>
            </a:endParaRPr>
          </a:p>
          <a:p>
            <a:pPr marL="0" indent="0" algn="just">
              <a:buNone/>
            </a:pPr>
            <a:r>
              <a:rPr lang="en-US" sz="2400" dirty="0">
                <a:latin typeface="Times New Roman" panose="02020603050405020304" pitchFamily="18" charset="0"/>
                <a:cs typeface="Times New Roman" panose="02020603050405020304" pitchFamily="18" charset="0"/>
              </a:rPr>
              <a:t>	   2a. CNN code for training data. </a:t>
            </a:r>
          </a:p>
          <a:p>
            <a:pPr marL="0" indent="0" algn="just">
              <a:buNone/>
            </a:pPr>
            <a:r>
              <a:rPr lang="en-US" sz="2400" dirty="0">
                <a:latin typeface="Times New Roman" panose="02020603050405020304" pitchFamily="18" charset="0"/>
                <a:cs typeface="Times New Roman" panose="02020603050405020304" pitchFamily="18" charset="0"/>
              </a:rPr>
              <a:t>                 2b. CNN code for the testing data </a:t>
            </a:r>
          </a:p>
          <a:p>
            <a:pPr marL="0" indent="0" algn="just">
              <a:buNone/>
            </a:pPr>
            <a:r>
              <a:rPr lang="en-US" sz="2400" dirty="0">
                <a:latin typeface="Times New Roman" panose="02020603050405020304" pitchFamily="18" charset="0"/>
                <a:cs typeface="Times New Roman" panose="02020603050405020304" pitchFamily="18" charset="0"/>
              </a:rPr>
              <a:t>	3. VGG 16 model </a:t>
            </a:r>
          </a:p>
          <a:p>
            <a:pPr marL="0" indent="0" algn="just">
              <a:buNone/>
            </a:pPr>
            <a:r>
              <a:rPr lang="en-US" sz="2400" dirty="0">
                <a:latin typeface="Times New Roman" panose="02020603050405020304" pitchFamily="18" charset="0"/>
                <a:cs typeface="Times New Roman" panose="02020603050405020304" pitchFamily="18" charset="0"/>
              </a:rPr>
              <a:t>	   3a. VGG16 code code for training data </a:t>
            </a:r>
          </a:p>
          <a:p>
            <a:pPr marL="0" indent="0" algn="just">
              <a:buNone/>
            </a:pPr>
            <a:r>
              <a:rPr lang="en-US" sz="2400" dirty="0">
                <a:latin typeface="Times New Roman" panose="02020603050405020304" pitchFamily="18" charset="0"/>
                <a:cs typeface="Times New Roman" panose="02020603050405020304" pitchFamily="18" charset="0"/>
              </a:rPr>
              <a:t>	   3b. VGG16 code code for testing data</a:t>
            </a:r>
          </a:p>
        </p:txBody>
      </p:sp>
    </p:spTree>
    <p:extLst>
      <p:ext uri="{BB962C8B-B14F-4D97-AF65-F5344CB8AC3E}">
        <p14:creationId xmlns:p14="http://schemas.microsoft.com/office/powerpoint/2010/main" val="949398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38957-8FC7-B9F7-5F05-1F171893F4E0}"/>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What is CNN?</a:t>
            </a:r>
          </a:p>
        </p:txBody>
      </p:sp>
      <p:sp>
        <p:nvSpPr>
          <p:cNvPr id="3" name="Content Placeholder 2">
            <a:extLst>
              <a:ext uri="{FF2B5EF4-FFF2-40B4-BE49-F238E27FC236}">
                <a16:creationId xmlns:a16="http://schemas.microsoft.com/office/drawing/2014/main" id="{951B5C07-1F8D-AC15-1957-CB20BE8331E4}"/>
              </a:ext>
            </a:extLst>
          </p:cNvPr>
          <p:cNvSpPr>
            <a:spLocks noGrp="1"/>
          </p:cNvSpPr>
          <p:nvPr>
            <p:ph idx="1"/>
          </p:nvPr>
        </p:nvSpPr>
        <p:spPr/>
        <p:txBody>
          <a:bodyPr/>
          <a:lstStyle/>
          <a:p>
            <a:pPr marL="0" indent="0" algn="just">
              <a:buNone/>
            </a:pPr>
            <a:endParaRPr lang="en-US" sz="22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Convolutional neural networks are a specialized type of artificial neural networks that use a mathematical operation called convolution in place of general matrix multiplication in at least one of their layers. </a:t>
            </a:r>
          </a:p>
          <a:p>
            <a:pPr algn="just"/>
            <a:r>
              <a:rPr lang="en-US" sz="2400" dirty="0">
                <a:latin typeface="Times New Roman" panose="02020603050405020304" pitchFamily="18" charset="0"/>
                <a:cs typeface="Times New Roman" panose="02020603050405020304" pitchFamily="18" charset="0"/>
              </a:rPr>
              <a:t>They are specifically designed to process pixel data and are used in image recognition and processing.</a:t>
            </a:r>
          </a:p>
          <a:p>
            <a:pPr algn="just"/>
            <a:r>
              <a:rPr lang="en-US" sz="2400" dirty="0">
                <a:latin typeface="Times New Roman" panose="02020603050405020304" pitchFamily="18" charset="0"/>
                <a:cs typeface="Times New Roman" panose="02020603050405020304" pitchFamily="18" charset="0"/>
              </a:rPr>
              <a:t>Layers of CNN are Convolution, Pooling, Fully connected layers. It also include Non-Linearity layers like sigmoid, Tanh, </a:t>
            </a:r>
            <a:r>
              <a:rPr lang="en-US" sz="2400" dirty="0" err="1">
                <a:latin typeface="Times New Roman" panose="02020603050405020304" pitchFamily="18" charset="0"/>
                <a:cs typeface="Times New Roman" panose="02020603050405020304" pitchFamily="18" charset="0"/>
              </a:rPr>
              <a:t>RelU</a:t>
            </a:r>
            <a:r>
              <a:rPr lang="en-US" sz="2400" dirty="0">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3793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Diagram, engineering drawing&#10;&#10;Description automatically generated">
            <a:extLst>
              <a:ext uri="{FF2B5EF4-FFF2-40B4-BE49-F238E27FC236}">
                <a16:creationId xmlns:a16="http://schemas.microsoft.com/office/drawing/2014/main" id="{180C47C8-3D5B-47DE-8AA4-2D1411CC441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35969" y="1130711"/>
            <a:ext cx="10917936" cy="4950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3231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9EF9A-5E99-A428-6BFB-0336394DF831}"/>
              </a:ext>
            </a:extLst>
          </p:cNvPr>
          <p:cNvSpPr>
            <a:spLocks noGrp="1"/>
          </p:cNvSpPr>
          <p:nvPr>
            <p:ph type="title"/>
          </p:nvPr>
        </p:nvSpPr>
        <p:spPr>
          <a:xfrm>
            <a:off x="638978" y="365125"/>
            <a:ext cx="10714822" cy="1325563"/>
          </a:xfrm>
        </p:spPr>
        <p:txBody>
          <a:bodyPr/>
          <a:lstStyle/>
          <a:p>
            <a:r>
              <a:rPr lang="en-US" dirty="0">
                <a:latin typeface="Times New Roman" panose="02020603050405020304" pitchFamily="18" charset="0"/>
                <a:cs typeface="Times New Roman" panose="02020603050405020304" pitchFamily="18" charset="0"/>
              </a:rPr>
              <a:t>Model</a:t>
            </a:r>
          </a:p>
        </p:txBody>
      </p:sp>
      <p:sp>
        <p:nvSpPr>
          <p:cNvPr id="3" name="Content Placeholder 2">
            <a:extLst>
              <a:ext uri="{FF2B5EF4-FFF2-40B4-BE49-F238E27FC236}">
                <a16:creationId xmlns:a16="http://schemas.microsoft.com/office/drawing/2014/main" id="{EBC01876-79D0-23AE-F6C3-D78FE2E531C6}"/>
              </a:ext>
            </a:extLst>
          </p:cNvPr>
          <p:cNvSpPr>
            <a:spLocks noGrp="1"/>
          </p:cNvSpPr>
          <p:nvPr>
            <p:ph idx="1"/>
          </p:nvPr>
        </p:nvSpPr>
        <p:spPr>
          <a:xfrm>
            <a:off x="559904" y="1534077"/>
            <a:ext cx="10515600" cy="4351338"/>
          </a:xfrm>
        </p:spPr>
        <p:txBody>
          <a:bodyPr>
            <a:normAutofit/>
          </a:bodyPr>
          <a:lstStyle/>
          <a:p>
            <a:pPr marL="0" indent="0">
              <a:buNone/>
            </a:pPr>
            <a:r>
              <a:rPr lang="en-US" sz="3200" b="1" u="sng" dirty="0">
                <a:latin typeface="Times New Roman" panose="02020603050405020304" pitchFamily="18" charset="0"/>
                <a:cs typeface="Times New Roman" panose="02020603050405020304" pitchFamily="18" charset="0"/>
              </a:rPr>
              <a:t>Preprocessing</a:t>
            </a:r>
          </a:p>
          <a:p>
            <a:pPr marL="0" indent="0">
              <a:buNone/>
            </a:pPr>
            <a:r>
              <a:rPr lang="en-US" sz="2400" dirty="0">
                <a:latin typeface="Times New Roman" panose="02020603050405020304" pitchFamily="18" charset="0"/>
                <a:cs typeface="Times New Roman" panose="02020603050405020304" pitchFamily="18" charset="0"/>
              </a:rPr>
              <a:t>With the help of </a:t>
            </a:r>
            <a:r>
              <a:rPr lang="en-US" sz="2400" dirty="0" err="1">
                <a:latin typeface="Times New Roman" panose="02020603050405020304" pitchFamily="18" charset="0"/>
                <a:cs typeface="Times New Roman" panose="02020603050405020304" pitchFamily="18" charset="0"/>
              </a:rPr>
              <a:t>ImageDataGenerators</a:t>
            </a:r>
            <a:r>
              <a:rPr lang="en-US" sz="2400" dirty="0">
                <a:latin typeface="Times New Roman" panose="02020603050405020304" pitchFamily="18" charset="0"/>
                <a:cs typeface="Times New Roman" panose="02020603050405020304" pitchFamily="18" charset="0"/>
              </a:rPr>
              <a:t>:  </a:t>
            </a:r>
          </a:p>
          <a:p>
            <a:pPr lvl="1" algn="just"/>
            <a:r>
              <a:rPr lang="en-US" dirty="0">
                <a:latin typeface="Times New Roman" panose="02020603050405020304" pitchFamily="18" charset="0"/>
                <a:cs typeface="Times New Roman" panose="02020603050405020304" pitchFamily="18" charset="0"/>
              </a:rPr>
              <a:t>We resized the image to 256*256 .</a:t>
            </a:r>
          </a:p>
          <a:p>
            <a:pPr lvl="1" algn="just"/>
            <a:r>
              <a:rPr lang="en-US" dirty="0">
                <a:latin typeface="Times New Roman" panose="02020603050405020304" pitchFamily="18" charset="0"/>
                <a:cs typeface="Times New Roman" panose="02020603050405020304" pitchFamily="18" charset="0"/>
              </a:rPr>
              <a:t>Converted the image into gray scale. We do this because CNN will accept only gray scale images.</a:t>
            </a:r>
          </a:p>
          <a:p>
            <a:pPr lvl="1" algn="just"/>
            <a:r>
              <a:rPr lang="en-US" dirty="0">
                <a:latin typeface="Times New Roman" panose="02020603050405020304" pitchFamily="18" charset="0"/>
                <a:cs typeface="Times New Roman" panose="02020603050405020304" pitchFamily="18" charset="0"/>
              </a:rPr>
              <a:t>As part of data augmentation, we use the horizontal flip. </a:t>
            </a:r>
          </a:p>
          <a:p>
            <a:pPr lvl="1" algn="just"/>
            <a:r>
              <a:rPr lang="en-US" dirty="0">
                <a:latin typeface="Times New Roman" panose="02020603050405020304" pitchFamily="18" charset="0"/>
                <a:cs typeface="Times New Roman" panose="02020603050405020304" pitchFamily="18" charset="0"/>
              </a:rPr>
              <a:t>Image transformation also done by zooming the images.</a:t>
            </a:r>
          </a:p>
          <a:p>
            <a:pPr marL="457200" lvl="1" indent="0" algn="just">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8393689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F4326-066E-51C3-6744-E326A8A7A50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Implementation</a:t>
            </a:r>
          </a:p>
        </p:txBody>
      </p:sp>
      <p:sp>
        <p:nvSpPr>
          <p:cNvPr id="3" name="Content Placeholder 2">
            <a:extLst>
              <a:ext uri="{FF2B5EF4-FFF2-40B4-BE49-F238E27FC236}">
                <a16:creationId xmlns:a16="http://schemas.microsoft.com/office/drawing/2014/main" id="{4D6057B7-E052-ED7E-FED4-87478C170395}"/>
              </a:ext>
            </a:extLst>
          </p:cNvPr>
          <p:cNvSpPr>
            <a:spLocks noGrp="1"/>
          </p:cNvSpPr>
          <p:nvPr>
            <p:ph idx="1"/>
          </p:nvPr>
        </p:nvSpPr>
        <p:spPr/>
        <p:txBody>
          <a:bodyPr>
            <a:normAutofit/>
          </a:bodyPr>
          <a:lstStyle/>
          <a:p>
            <a:pPr algn="just"/>
            <a:r>
              <a:rPr lang="en-US" sz="2400" dirty="0">
                <a:latin typeface="Times New Roman" panose="02020603050405020304" pitchFamily="18" charset="0"/>
                <a:cs typeface="Times New Roman" panose="02020603050405020304" pitchFamily="18" charset="0"/>
              </a:rPr>
              <a:t>Our CNN model built with </a:t>
            </a:r>
            <a:r>
              <a:rPr lang="en-US" sz="2400" dirty="0" err="1">
                <a:latin typeface="Times New Roman" panose="02020603050405020304" pitchFamily="18" charset="0"/>
                <a:cs typeface="Times New Roman" panose="02020603050405020304" pitchFamily="18" charset="0"/>
              </a:rPr>
              <a:t>keras</a:t>
            </a:r>
            <a:r>
              <a:rPr lang="en-US" sz="2400" dirty="0">
                <a:latin typeface="Times New Roman" panose="02020603050405020304" pitchFamily="18" charset="0"/>
                <a:cs typeface="Times New Roman" panose="02020603050405020304" pitchFamily="18" charset="0"/>
              </a:rPr>
              <a:t> contains an input layer, two hidden layers, one fully connected layer and output layer.</a:t>
            </a:r>
            <a:endParaRPr lang="en-US" sz="2400" dirty="0"/>
          </a:p>
        </p:txBody>
      </p:sp>
      <p:pic>
        <p:nvPicPr>
          <p:cNvPr id="5" name="Content Placeholder 4" descr="Table&#10;&#10;Description automatically generated">
            <a:extLst>
              <a:ext uri="{FF2B5EF4-FFF2-40B4-BE49-F238E27FC236}">
                <a16:creationId xmlns:a16="http://schemas.microsoft.com/office/drawing/2014/main" id="{E28317BA-29EB-DFEA-6968-9BD7B8805628}"/>
              </a:ext>
            </a:extLst>
          </p:cNvPr>
          <p:cNvPicPr>
            <a:picLocks noChangeAspect="1"/>
          </p:cNvPicPr>
          <p:nvPr/>
        </p:nvPicPr>
        <p:blipFill>
          <a:blip r:embed="rId2"/>
          <a:stretch>
            <a:fillRect/>
          </a:stretch>
        </p:blipFill>
        <p:spPr>
          <a:xfrm>
            <a:off x="838200" y="2823412"/>
            <a:ext cx="8822635" cy="3705906"/>
          </a:xfrm>
          <a:prstGeom prst="rect">
            <a:avLst/>
          </a:prstGeom>
        </p:spPr>
      </p:pic>
    </p:spTree>
    <p:extLst>
      <p:ext uri="{BB962C8B-B14F-4D97-AF65-F5344CB8AC3E}">
        <p14:creationId xmlns:p14="http://schemas.microsoft.com/office/powerpoint/2010/main" val="1616298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73BC1-E268-014C-8AEA-A86BDC6A93AB}"/>
              </a:ext>
            </a:extLst>
          </p:cNvPr>
          <p:cNvSpPr>
            <a:spLocks noGrp="1"/>
          </p:cNvSpPr>
          <p:nvPr>
            <p:ph type="title"/>
          </p:nvPr>
        </p:nvSpPr>
        <p:spPr>
          <a:xfrm>
            <a:off x="838200" y="365126"/>
            <a:ext cx="10515600" cy="628788"/>
          </a:xfrm>
        </p:spPr>
        <p:txBody>
          <a:bodyPr>
            <a:noAutofit/>
          </a:bodyPr>
          <a:lstStyle/>
          <a:p>
            <a:r>
              <a:rPr lang="en-US" dirty="0">
                <a:latin typeface="Times New Roman" panose="02020603050405020304" pitchFamily="18" charset="0"/>
                <a:cs typeface="Times New Roman" panose="02020603050405020304" pitchFamily="18" charset="0"/>
              </a:rPr>
              <a:t>Model Performance</a:t>
            </a:r>
          </a:p>
        </p:txBody>
      </p:sp>
      <p:sp>
        <p:nvSpPr>
          <p:cNvPr id="3" name="Content Placeholder 2">
            <a:extLst>
              <a:ext uri="{FF2B5EF4-FFF2-40B4-BE49-F238E27FC236}">
                <a16:creationId xmlns:a16="http://schemas.microsoft.com/office/drawing/2014/main" id="{A9B8BE26-A1FF-09DC-391E-D52B0C03F67C}"/>
              </a:ext>
            </a:extLst>
          </p:cNvPr>
          <p:cNvSpPr>
            <a:spLocks noGrp="1"/>
          </p:cNvSpPr>
          <p:nvPr>
            <p:ph idx="1"/>
          </p:nvPr>
        </p:nvSpPr>
        <p:spPr>
          <a:xfrm>
            <a:off x="838200" y="936866"/>
            <a:ext cx="10611678" cy="4984267"/>
          </a:xfrm>
        </p:spPr>
        <p:txBody>
          <a:bodyPr/>
          <a:lstStyle/>
          <a:p>
            <a:pPr marL="0" indent="0" algn="just">
              <a:buNone/>
            </a:pPr>
            <a:r>
              <a:rPr lang="en-US" sz="3000" b="1" u="sng" dirty="0">
                <a:latin typeface="Times New Roman" panose="02020603050405020304" pitchFamily="18" charset="0"/>
                <a:cs typeface="Times New Roman" panose="02020603050405020304" pitchFamily="18" charset="0"/>
              </a:rPr>
              <a:t>In basic CNN using </a:t>
            </a:r>
            <a:r>
              <a:rPr lang="en-US" sz="3000" b="1" u="sng" dirty="0" err="1">
                <a:latin typeface="Times New Roman" panose="02020603050405020304" pitchFamily="18" charset="0"/>
                <a:cs typeface="Times New Roman" panose="02020603050405020304" pitchFamily="18" charset="0"/>
              </a:rPr>
              <a:t>keras</a:t>
            </a:r>
            <a:r>
              <a:rPr lang="en-US" sz="3000" b="1" u="sng" dirty="0">
                <a:latin typeface="Times New Roman" panose="02020603050405020304" pitchFamily="18" charset="0"/>
                <a:cs typeface="Times New Roman" panose="02020603050405020304" pitchFamily="18" charset="0"/>
              </a:rPr>
              <a:t> we using:</a:t>
            </a:r>
          </a:p>
          <a:p>
            <a:pPr marL="0" indent="0" algn="just">
              <a:buNone/>
            </a:pPr>
            <a:r>
              <a:rPr lang="en-US" sz="2400" dirty="0">
                <a:latin typeface="Times New Roman" panose="02020603050405020304" pitchFamily="18" charset="0"/>
                <a:cs typeface="Times New Roman" panose="02020603050405020304" pitchFamily="18" charset="0"/>
              </a:rPr>
              <a:t>To compile the model we use the parameters like </a:t>
            </a:r>
            <a:r>
              <a:rPr lang="en-US" sz="2400" dirty="0" err="1">
                <a:latin typeface="Times New Roman" panose="02020603050405020304" pitchFamily="18" charset="0"/>
                <a:cs typeface="Times New Roman" panose="02020603050405020304" pitchFamily="18" charset="0"/>
              </a:rPr>
              <a:t>adam</a:t>
            </a:r>
            <a:r>
              <a:rPr lang="en-US" sz="2400" dirty="0">
                <a:latin typeface="Times New Roman" panose="02020603050405020304" pitchFamily="18" charset="0"/>
                <a:cs typeface="Times New Roman" panose="02020603050405020304" pitchFamily="18" charset="0"/>
              </a:rPr>
              <a:t> optimizers, categorical cross entropy. To judge the performance of the model we used the accuracy metric.</a:t>
            </a:r>
          </a:p>
          <a:p>
            <a:pPr marL="0" indent="0">
              <a:buNone/>
            </a:pPr>
            <a:endParaRPr lang="en-US" dirty="0"/>
          </a:p>
        </p:txBody>
      </p:sp>
      <p:pic>
        <p:nvPicPr>
          <p:cNvPr id="7" name="Picture 6" descr="Text&#10;&#10;Description automatically generated">
            <a:extLst>
              <a:ext uri="{FF2B5EF4-FFF2-40B4-BE49-F238E27FC236}">
                <a16:creationId xmlns:a16="http://schemas.microsoft.com/office/drawing/2014/main" id="{5B61B0C4-BCD5-6515-1875-10174CBC4E28}"/>
              </a:ext>
            </a:extLst>
          </p:cNvPr>
          <p:cNvPicPr>
            <a:picLocks noChangeAspect="1"/>
          </p:cNvPicPr>
          <p:nvPr/>
        </p:nvPicPr>
        <p:blipFill>
          <a:blip r:embed="rId2"/>
          <a:stretch>
            <a:fillRect/>
          </a:stretch>
        </p:blipFill>
        <p:spPr>
          <a:xfrm>
            <a:off x="1086678" y="2941983"/>
            <a:ext cx="9263270" cy="3916017"/>
          </a:xfrm>
          <a:prstGeom prst="rect">
            <a:avLst/>
          </a:prstGeom>
        </p:spPr>
      </p:pic>
    </p:spTree>
    <p:extLst>
      <p:ext uri="{BB962C8B-B14F-4D97-AF65-F5344CB8AC3E}">
        <p14:creationId xmlns:p14="http://schemas.microsoft.com/office/powerpoint/2010/main" val="3529264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899</TotalTime>
  <Words>1067</Words>
  <Application>Microsoft Office PowerPoint</Application>
  <PresentationFormat>Widescreen</PresentationFormat>
  <Paragraphs>96</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Times New Roman</vt:lpstr>
      <vt:lpstr>Office Theme</vt:lpstr>
      <vt:lpstr>PowerPoint Presentation</vt:lpstr>
      <vt:lpstr>INTRODUCTION</vt:lpstr>
      <vt:lpstr>Dataset </vt:lpstr>
      <vt:lpstr>Project Flow</vt:lpstr>
      <vt:lpstr>What is CNN?</vt:lpstr>
      <vt:lpstr>PowerPoint Presentation</vt:lpstr>
      <vt:lpstr>Model</vt:lpstr>
      <vt:lpstr>Implementation</vt:lpstr>
      <vt:lpstr>Model Performance</vt:lpstr>
      <vt:lpstr>PowerPoint Presentation</vt:lpstr>
      <vt:lpstr>What is VGG16?</vt:lpstr>
      <vt:lpstr>PowerPoint Presentation</vt:lpstr>
      <vt:lpstr>Model VGG16</vt:lpstr>
      <vt:lpstr>Implementation</vt:lpstr>
      <vt:lpstr>Model Performance and accuracy</vt:lpstr>
      <vt:lpstr>Basic CNN from Scratch</vt:lpstr>
      <vt:lpstr>Implementation</vt:lpstr>
      <vt:lpstr>Test Results</vt:lpstr>
      <vt:lpstr>Results for CNN using NumPy: </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Mandala, Devendhar</dc:creator>
  <cp:lastModifiedBy>Vobbilireddy, Anusha Nagina</cp:lastModifiedBy>
  <cp:revision>7</cp:revision>
  <dcterms:created xsi:type="dcterms:W3CDTF">2022-04-23T02:20:54Z</dcterms:created>
  <dcterms:modified xsi:type="dcterms:W3CDTF">2022-04-30T14:10:44Z</dcterms:modified>
</cp:coreProperties>
</file>

<file path=docProps/thumbnail.jpeg>
</file>